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5143500" cx="9144000"/>
  <p:notesSz cx="6858000" cy="9144000"/>
  <p:embeddedFontLs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bold.fntdata"/><Relationship Id="rId10" Type="http://schemas.openxmlformats.org/officeDocument/2006/relationships/slide" Target="slides/slide6.xml"/><Relationship Id="rId32" Type="http://schemas.openxmlformats.org/officeDocument/2006/relationships/font" Target="fonts/Roboto-regular.fntdata"/><Relationship Id="rId13" Type="http://schemas.openxmlformats.org/officeDocument/2006/relationships/slide" Target="slides/slide9.xml"/><Relationship Id="rId35" Type="http://schemas.openxmlformats.org/officeDocument/2006/relationships/font" Target="fonts/Roboto-boldItalic.fntdata"/><Relationship Id="rId12" Type="http://schemas.openxmlformats.org/officeDocument/2006/relationships/slide" Target="slides/slide8.xml"/><Relationship Id="rId34" Type="http://schemas.openxmlformats.org/officeDocument/2006/relationships/font" Target="fonts/Roboto-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4349c7fb57_0_3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349c7fb5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4349c7fb5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4349c7fb5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4349c7fb57_0_5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4349c7fb5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4349c7fb5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349c7fb5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4349c7fb57_0_6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349c7fb5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4349c7fb57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349c7fb5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4349c7fb57_0_8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349c7fb57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4349c7fb57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349c7fb57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4349c7fb57_0_9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349c7fb5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4349c7fb5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4349c7fb5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83aa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83aa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4349c7fb57_0_1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349c7fb5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4349c7fb57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349c7fb5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4349c7fb57_0_1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349c7fb57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4349c7fb57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4349c7fb57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56d8b64c11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56d8b64c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solution is wrong.</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4349c7fb57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4349c7fb57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4349c7fb57_0_1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4349c7fb57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e5167432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e5167432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c6f83aa9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c6f83aa9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6b17fa483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6b17fa48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4349c7fb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349c7fb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4349c7fb57_0_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349c7fb5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4349c7fb5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349c7fb5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4349c7fb57_0_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349c7fb5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4349c7fb5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349c7fb5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domjudge.bath.ac.uk/"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UKIEPC</a:t>
            </a:r>
            <a:r>
              <a:rPr lang="en"/>
              <a:t> </a:t>
            </a:r>
            <a:r>
              <a:rPr lang="en">
                <a:solidFill>
                  <a:srgbClr val="FFFFFF"/>
                </a:solidFill>
              </a:rPr>
              <a:t>2022</a:t>
            </a:r>
            <a:endParaRPr>
              <a:solidFill>
                <a:srgbClr val="FFFFFF"/>
              </a:solidFill>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and solution outlines</a:t>
            </a:r>
            <a:endParaRPr/>
          </a:p>
        </p:txBody>
      </p:sp>
      <p:pic>
        <p:nvPicPr>
          <p:cNvPr id="69" name="Google Shape;69;p13"/>
          <p:cNvPicPr preferRelativeResize="0"/>
          <p:nvPr/>
        </p:nvPicPr>
        <p:blipFill>
          <a:blip r:embed="rId3">
            <a:alphaModFix/>
          </a:blip>
          <a:stretch>
            <a:fillRect/>
          </a:stretch>
        </p:blipFill>
        <p:spPr>
          <a:xfrm>
            <a:off x="4351950" y="2035318"/>
            <a:ext cx="1003025" cy="501500"/>
          </a:xfrm>
          <a:prstGeom prst="rect">
            <a:avLst/>
          </a:prstGeom>
          <a:noFill/>
          <a:ln cap="flat" cmpd="sng" w="19050">
            <a:solidFill>
              <a:schemeClr val="accent1"/>
            </a:solidFill>
            <a:prstDash val="solid"/>
            <a:round/>
            <a:headEnd len="sm" w="sm" type="none"/>
            <a:tailEnd len="sm" w="sm" type="none"/>
          </a:ln>
        </p:spPr>
      </p:pic>
      <p:pic>
        <p:nvPicPr>
          <p:cNvPr id="70" name="Google Shape;70;p13"/>
          <p:cNvPicPr preferRelativeResize="0"/>
          <p:nvPr/>
        </p:nvPicPr>
        <p:blipFill>
          <a:blip r:embed="rId4">
            <a:alphaModFix/>
          </a:blip>
          <a:stretch>
            <a:fillRect/>
          </a:stretch>
        </p:blipFill>
        <p:spPr>
          <a:xfrm>
            <a:off x="5648375" y="2035325"/>
            <a:ext cx="1003000" cy="501500"/>
          </a:xfrm>
          <a:prstGeom prst="rect">
            <a:avLst/>
          </a:prstGeom>
          <a:noFill/>
          <a:ln cap="flat" cmpd="sng" w="19050">
            <a:solidFill>
              <a:schemeClr val="accent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idx="4294967295" type="body"/>
          </p:nvPr>
        </p:nvSpPr>
        <p:spPr>
          <a:xfrm>
            <a:off x="311700" y="1769575"/>
            <a:ext cx="2513400" cy="3022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Sorting</a:t>
            </a:r>
            <a:endParaRPr sz="1400"/>
          </a:p>
          <a:p>
            <a:pPr indent="-317500" lvl="0" marL="457200" rtl="0" algn="l">
              <a:spcBef>
                <a:spcPts val="0"/>
              </a:spcBef>
              <a:spcAft>
                <a:spcPts val="0"/>
              </a:spcAft>
              <a:buSzPts val="1400"/>
              <a:buChar char="●"/>
            </a:pPr>
            <a:r>
              <a:rPr lang="en" sz="1400"/>
              <a:t>Longest Increasing Subsequence</a:t>
            </a:r>
            <a:endParaRPr sz="1400"/>
          </a:p>
        </p:txBody>
      </p:sp>
      <p:sp>
        <p:nvSpPr>
          <p:cNvPr id="143" name="Google Shape;143;p22"/>
          <p:cNvSpPr txBox="1"/>
          <p:nvPr>
            <p:ph idx="4294967295" type="title"/>
          </p:nvPr>
        </p:nvSpPr>
        <p:spPr>
          <a:xfrm>
            <a:off x="311700" y="391350"/>
            <a:ext cx="8520600" cy="62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Duck Crossing</a:t>
            </a:r>
            <a:endParaRPr>
              <a:solidFill>
                <a:schemeClr val="dk1"/>
              </a:solidFill>
            </a:endParaRPr>
          </a:p>
        </p:txBody>
      </p:sp>
      <p:sp>
        <p:nvSpPr>
          <p:cNvPr id="144" name="Google Shape;144;p22"/>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Techniques</a:t>
            </a:r>
            <a:endParaRPr b="1" sz="2100"/>
          </a:p>
        </p:txBody>
      </p:sp>
      <p:sp>
        <p:nvSpPr>
          <p:cNvPr id="145" name="Google Shape;145;p22"/>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Algorithm</a:t>
            </a:r>
            <a:endParaRPr b="1" sz="2100"/>
          </a:p>
        </p:txBody>
      </p:sp>
      <p:sp>
        <p:nvSpPr>
          <p:cNvPr id="146" name="Google Shape;146;p22"/>
          <p:cNvSpPr txBox="1"/>
          <p:nvPr>
            <p:ph idx="4294967295" type="body"/>
          </p:nvPr>
        </p:nvSpPr>
        <p:spPr>
          <a:xfrm>
            <a:off x="2825077" y="1769575"/>
            <a:ext cx="5898300" cy="30228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sz="1400"/>
              <a:t>Consider ducks as (x, y) pairs. Sort them by x. The </a:t>
            </a:r>
            <a:r>
              <a:rPr b="1" lang="en" sz="1400"/>
              <a:t>longest increasing subsequence</a:t>
            </a:r>
            <a:r>
              <a:rPr lang="en" sz="1400"/>
              <a:t> is the most ducks we can have in one round at once (no inversions).</a:t>
            </a:r>
            <a:endParaRPr sz="1400"/>
          </a:p>
          <a:p>
            <a:pPr indent="-317500" lvl="1" marL="914400" marR="0" rtl="0" algn="l">
              <a:lnSpc>
                <a:spcPct val="115000"/>
              </a:lnSpc>
              <a:spcBef>
                <a:spcPts val="0"/>
              </a:spcBef>
              <a:spcAft>
                <a:spcPts val="0"/>
              </a:spcAft>
              <a:buSzPts val="1400"/>
              <a:buChar char="○"/>
            </a:pPr>
            <a:r>
              <a:rPr lang="en"/>
              <a:t>This can be found using Patience Sort, an algorithm which optimises the standard dynamic programming solution.</a:t>
            </a:r>
            <a:endParaRPr sz="1400"/>
          </a:p>
          <a:p>
            <a:pPr indent="-317500" lvl="0" marL="457200" marR="0" rtl="0" algn="l">
              <a:lnSpc>
                <a:spcPct val="115000"/>
              </a:lnSpc>
              <a:spcBef>
                <a:spcPts val="0"/>
              </a:spcBef>
              <a:spcAft>
                <a:spcPts val="0"/>
              </a:spcAft>
              <a:buSzPts val="1400"/>
              <a:buChar char="●"/>
            </a:pPr>
            <a:r>
              <a:rPr lang="en" sz="1400"/>
              <a:t>But what about the number of subsequences we need to make?</a:t>
            </a:r>
            <a:endParaRPr sz="1400"/>
          </a:p>
          <a:p>
            <a:pPr indent="-317500" lvl="1" marL="914400" marR="0" rtl="0" algn="l">
              <a:lnSpc>
                <a:spcPct val="115000"/>
              </a:lnSpc>
              <a:spcBef>
                <a:spcPts val="0"/>
              </a:spcBef>
              <a:spcAft>
                <a:spcPts val="0"/>
              </a:spcAft>
              <a:buSzPts val="1400"/>
              <a:buChar char="○"/>
            </a:pPr>
            <a:r>
              <a:rPr lang="en"/>
              <a:t>Look at the </a:t>
            </a:r>
            <a:r>
              <a:rPr b="1" lang="en"/>
              <a:t>longest decreasing subsequence</a:t>
            </a:r>
            <a:r>
              <a:rPr lang="en"/>
              <a:t>.</a:t>
            </a:r>
            <a:endParaRPr b="1"/>
          </a:p>
          <a:p>
            <a:pPr indent="-317500" lvl="1" marL="914400" marR="0" rtl="0" algn="l">
              <a:lnSpc>
                <a:spcPct val="115000"/>
              </a:lnSpc>
              <a:spcBef>
                <a:spcPts val="0"/>
              </a:spcBef>
              <a:spcAft>
                <a:spcPts val="0"/>
              </a:spcAft>
              <a:buSzPts val="1400"/>
              <a:buChar char="○"/>
            </a:pPr>
            <a:r>
              <a:rPr lang="en"/>
              <a:t>Every item must be in separate rounds, giving a lower bound.</a:t>
            </a:r>
            <a:endParaRPr/>
          </a:p>
          <a:p>
            <a:pPr indent="-317500" lvl="1" marL="914400" marR="0" rtl="0" algn="l">
              <a:lnSpc>
                <a:spcPct val="115000"/>
              </a:lnSpc>
              <a:spcBef>
                <a:spcPts val="0"/>
              </a:spcBef>
              <a:spcAft>
                <a:spcPts val="0"/>
              </a:spcAft>
              <a:buSzPts val="1400"/>
              <a:buChar char="○"/>
            </a:pPr>
            <a:r>
              <a:rPr lang="en"/>
              <a:t>The elements together can form an increasing subsequence covering the whole array, giving an upper bound.</a:t>
            </a:r>
            <a:endParaRPr/>
          </a:p>
          <a:p>
            <a:pPr indent="-292100" lvl="0" marL="457200" marR="0" rtl="0" algn="l">
              <a:lnSpc>
                <a:spcPct val="115000"/>
              </a:lnSpc>
              <a:spcBef>
                <a:spcPts val="0"/>
              </a:spcBef>
              <a:spcAft>
                <a:spcPts val="0"/>
              </a:spcAft>
              <a:buSzPts val="1000"/>
              <a:buChar char="●"/>
            </a:pPr>
            <a:r>
              <a:rPr lang="en" sz="1400"/>
              <a:t>Apply the same Patience Sort algorithm in reverse order.</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195775" y="1233175"/>
            <a:ext cx="49923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Eager Packing</a:t>
            </a:r>
            <a:endParaRPr/>
          </a:p>
        </p:txBody>
      </p:sp>
      <p:sp>
        <p:nvSpPr>
          <p:cNvPr id="152" name="Google Shape;152;p23"/>
          <p:cNvSpPr txBox="1"/>
          <p:nvPr>
            <p:ph idx="1" type="subTitle"/>
          </p:nvPr>
        </p:nvSpPr>
        <p:spPr>
          <a:xfrm>
            <a:off x="265500" y="2779477"/>
            <a:ext cx="4045200" cy="15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45</a:t>
            </a:r>
            <a:r>
              <a:rPr b="1" lang="en"/>
              <a:t> </a:t>
            </a:r>
            <a:r>
              <a:rPr lang="en"/>
              <a:t>correct • solved at: </a:t>
            </a:r>
            <a:r>
              <a:rPr b="1" lang="en"/>
              <a:t>00:26</a:t>
            </a:r>
            <a:r>
              <a:rPr lang="en"/>
              <a:t> by</a:t>
            </a:r>
            <a:endParaRPr/>
          </a:p>
          <a:p>
            <a:pPr indent="0" lvl="0" marL="0" rtl="0" algn="ctr">
              <a:spcBef>
                <a:spcPts val="0"/>
              </a:spcBef>
              <a:spcAft>
                <a:spcPts val="0"/>
              </a:spcAft>
              <a:buNone/>
            </a:pPr>
            <a:r>
              <a:rPr b="1" lang="en" sz="1400"/>
              <a:t>IMPostors</a:t>
            </a:r>
            <a:endParaRPr b="1" sz="1400"/>
          </a:p>
          <a:p>
            <a:pPr indent="0" lvl="0" marL="0" rtl="0" algn="ctr">
              <a:spcBef>
                <a:spcPts val="0"/>
              </a:spcBef>
              <a:spcAft>
                <a:spcPts val="0"/>
              </a:spcAft>
              <a:buNone/>
            </a:pPr>
            <a:r>
              <a:rPr b="1" lang="en" sz="1400"/>
              <a:t>Imperial College London</a:t>
            </a:r>
            <a:endParaRPr/>
          </a:p>
        </p:txBody>
      </p:sp>
      <p:sp>
        <p:nvSpPr>
          <p:cNvPr id="153" name="Google Shape;153;p23"/>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Overview</a:t>
            </a:r>
            <a:endParaRPr sz="1400"/>
          </a:p>
          <a:p>
            <a:pPr indent="-317500" lvl="0" marL="457200" rtl="0" algn="l">
              <a:spcBef>
                <a:spcPts val="800"/>
              </a:spcBef>
              <a:spcAft>
                <a:spcPts val="0"/>
              </a:spcAft>
              <a:buSzPts val="1400"/>
              <a:buChar char="●"/>
            </a:pPr>
            <a:r>
              <a:rPr lang="en" sz="1400"/>
              <a:t>We pack parcels into vehicles greedily, always putting the largest available in</a:t>
            </a:r>
            <a:endParaRPr sz="1400"/>
          </a:p>
          <a:p>
            <a:pPr indent="-317500" lvl="0" marL="457200" rtl="0" algn="l">
              <a:spcBef>
                <a:spcPts val="0"/>
              </a:spcBef>
              <a:spcAft>
                <a:spcPts val="0"/>
              </a:spcAft>
              <a:buSzPts val="1400"/>
              <a:buChar char="●"/>
            </a:pPr>
            <a:r>
              <a:rPr lang="en" sz="1400"/>
              <a:t>There are N vehicles, and P parcels of various given sizes</a:t>
            </a:r>
            <a:endParaRPr sz="1400"/>
          </a:p>
          <a:p>
            <a:pPr indent="-317500" lvl="0" marL="457200" rtl="0" algn="l">
              <a:spcBef>
                <a:spcPts val="0"/>
              </a:spcBef>
              <a:spcAft>
                <a:spcPts val="0"/>
              </a:spcAft>
              <a:buSzPts val="1400"/>
              <a:buChar char="●"/>
            </a:pPr>
            <a:r>
              <a:rPr lang="en" sz="1400"/>
              <a:t>How large must the vehicles be if we want to pack all of the parcels?</a:t>
            </a:r>
            <a:endParaRPr sz="1400"/>
          </a:p>
        </p:txBody>
      </p:sp>
      <p:pic>
        <p:nvPicPr>
          <p:cNvPr id="154" name="Google Shape;154;p23"/>
          <p:cNvPicPr preferRelativeResize="0"/>
          <p:nvPr/>
        </p:nvPicPr>
        <p:blipFill rotWithShape="1">
          <a:blip r:embed="rId3">
            <a:alphaModFix/>
          </a:blip>
          <a:srcRect b="2785" l="0" r="0" t="2794"/>
          <a:stretch/>
        </p:blipFill>
        <p:spPr>
          <a:xfrm>
            <a:off x="863125" y="106600"/>
            <a:ext cx="2874376" cy="1806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idx="4294967295" type="body"/>
          </p:nvPr>
        </p:nvSpPr>
        <p:spPr>
          <a:xfrm>
            <a:off x="311700" y="1769575"/>
            <a:ext cx="2513400" cy="3022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Binary search</a:t>
            </a:r>
            <a:endParaRPr sz="1400"/>
          </a:p>
          <a:p>
            <a:pPr indent="-317500" lvl="0" marL="457200" rtl="0" algn="l">
              <a:spcBef>
                <a:spcPts val="0"/>
              </a:spcBef>
              <a:spcAft>
                <a:spcPts val="0"/>
              </a:spcAft>
              <a:buSzPts val="1400"/>
              <a:buChar char="●"/>
            </a:pPr>
            <a:r>
              <a:rPr lang="en" sz="1400"/>
              <a:t>Amortisation</a:t>
            </a:r>
            <a:endParaRPr sz="1400"/>
          </a:p>
        </p:txBody>
      </p:sp>
      <p:sp>
        <p:nvSpPr>
          <p:cNvPr id="160" name="Google Shape;160;p24"/>
          <p:cNvSpPr txBox="1"/>
          <p:nvPr>
            <p:ph idx="4294967295" type="title"/>
          </p:nvPr>
        </p:nvSpPr>
        <p:spPr>
          <a:xfrm>
            <a:off x="311700" y="391350"/>
            <a:ext cx="8520600" cy="62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Eager Packing</a:t>
            </a:r>
            <a:endParaRPr>
              <a:solidFill>
                <a:schemeClr val="dk1"/>
              </a:solidFill>
            </a:endParaRPr>
          </a:p>
        </p:txBody>
      </p:sp>
      <p:sp>
        <p:nvSpPr>
          <p:cNvPr id="161" name="Google Shape;161;p24"/>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Techniques</a:t>
            </a:r>
            <a:endParaRPr b="1" sz="2100"/>
          </a:p>
        </p:txBody>
      </p:sp>
      <p:sp>
        <p:nvSpPr>
          <p:cNvPr id="162" name="Google Shape;162;p24"/>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Algorithm</a:t>
            </a:r>
            <a:endParaRPr b="1" sz="2100"/>
          </a:p>
        </p:txBody>
      </p:sp>
      <p:sp>
        <p:nvSpPr>
          <p:cNvPr id="163" name="Google Shape;163;p24"/>
          <p:cNvSpPr txBox="1"/>
          <p:nvPr>
            <p:ph idx="4294967295" type="body"/>
          </p:nvPr>
        </p:nvSpPr>
        <p:spPr>
          <a:xfrm>
            <a:off x="2825077" y="1769575"/>
            <a:ext cx="5898300" cy="30228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sz="1400"/>
              <a:t>Assuming we’ve fixated on a given size per vehicle,</a:t>
            </a:r>
            <a:endParaRPr sz="1400"/>
          </a:p>
          <a:p>
            <a:pPr indent="-317500" lvl="1" marL="914400" marR="0" rtl="0" algn="l">
              <a:lnSpc>
                <a:spcPct val="115000"/>
              </a:lnSpc>
              <a:spcBef>
                <a:spcPts val="0"/>
              </a:spcBef>
              <a:spcAft>
                <a:spcPts val="0"/>
              </a:spcAft>
              <a:buSzPts val="1400"/>
              <a:buChar char="○"/>
            </a:pPr>
            <a:r>
              <a:rPr lang="en"/>
              <a:t>We need to repeatedly find the largest remaining element less than or equal to remaining capacity X.</a:t>
            </a:r>
            <a:endParaRPr/>
          </a:p>
          <a:p>
            <a:pPr indent="-317500" lvl="2" marL="1371600" marR="0" rtl="0" algn="l">
              <a:lnSpc>
                <a:spcPct val="115000"/>
              </a:lnSpc>
              <a:spcBef>
                <a:spcPts val="0"/>
              </a:spcBef>
              <a:spcAft>
                <a:spcPts val="0"/>
              </a:spcAft>
              <a:buSzPts val="1400"/>
              <a:buChar char="■"/>
            </a:pPr>
            <a:r>
              <a:rPr lang="en"/>
              <a:t>We can use a sorted tree structure (eg. std::map or TreeMap) to keep track of counts, and to implement a nextLessOrEqual function</a:t>
            </a:r>
            <a:endParaRPr/>
          </a:p>
          <a:p>
            <a:pPr indent="-317500" lvl="3" marL="1828800" marR="0" rtl="0" algn="l">
              <a:lnSpc>
                <a:spcPct val="115000"/>
              </a:lnSpc>
              <a:spcBef>
                <a:spcPts val="0"/>
              </a:spcBef>
              <a:spcAft>
                <a:spcPts val="0"/>
              </a:spcAft>
              <a:buSzPts val="1400"/>
              <a:buChar char="●"/>
            </a:pPr>
            <a:r>
              <a:rPr lang="en"/>
              <a:t>std::upper_bound(x)-1 in C++</a:t>
            </a:r>
            <a:endParaRPr/>
          </a:p>
          <a:p>
            <a:pPr indent="-317500" lvl="3" marL="1828800" marR="0" rtl="0" algn="l">
              <a:lnSpc>
                <a:spcPct val="115000"/>
              </a:lnSpc>
              <a:spcBef>
                <a:spcPts val="0"/>
              </a:spcBef>
              <a:spcAft>
                <a:spcPts val="0"/>
              </a:spcAft>
              <a:buSzPts val="1400"/>
              <a:buChar char="●"/>
            </a:pPr>
            <a:r>
              <a:rPr lang="en"/>
              <a:t>floorEntry(x) in Java</a:t>
            </a:r>
            <a:endParaRPr/>
          </a:p>
          <a:p>
            <a:pPr indent="-317500" lvl="0" marL="457200" marR="0" rtl="0" algn="l">
              <a:lnSpc>
                <a:spcPct val="115000"/>
              </a:lnSpc>
              <a:spcBef>
                <a:spcPts val="0"/>
              </a:spcBef>
              <a:spcAft>
                <a:spcPts val="0"/>
              </a:spcAft>
              <a:buSzPts val="1400"/>
              <a:buChar char="●"/>
            </a:pPr>
            <a:r>
              <a:rPr lang="en" sz="1400"/>
              <a:t>Once this is done, binary search on the size per vehicle.</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txBox="1"/>
          <p:nvPr>
            <p:ph type="title"/>
          </p:nvPr>
        </p:nvSpPr>
        <p:spPr>
          <a:xfrm>
            <a:off x="-195775" y="1233175"/>
            <a:ext cx="49923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Fungible Growth</a:t>
            </a:r>
            <a:endParaRPr/>
          </a:p>
        </p:txBody>
      </p:sp>
      <p:sp>
        <p:nvSpPr>
          <p:cNvPr id="169" name="Google Shape;169;p25"/>
          <p:cNvSpPr txBox="1"/>
          <p:nvPr>
            <p:ph idx="1" type="subTitle"/>
          </p:nvPr>
        </p:nvSpPr>
        <p:spPr>
          <a:xfrm>
            <a:off x="265500" y="2779477"/>
            <a:ext cx="4045200" cy="15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139</a:t>
            </a:r>
            <a:r>
              <a:rPr b="1" lang="en"/>
              <a:t> </a:t>
            </a:r>
            <a:r>
              <a:rPr lang="en"/>
              <a:t>correct • solved at: </a:t>
            </a:r>
            <a:r>
              <a:rPr b="1" lang="en"/>
              <a:t>00:07</a:t>
            </a:r>
            <a:r>
              <a:rPr lang="en"/>
              <a:t> by</a:t>
            </a:r>
            <a:endParaRPr/>
          </a:p>
          <a:p>
            <a:pPr indent="0" lvl="0" marL="0" rtl="0" algn="ctr">
              <a:spcBef>
                <a:spcPts val="0"/>
              </a:spcBef>
              <a:spcAft>
                <a:spcPts val="0"/>
              </a:spcAft>
              <a:buNone/>
            </a:pPr>
            <a:r>
              <a:rPr b="1" lang="en" sz="1400"/>
              <a:t>anonymous squids</a:t>
            </a:r>
            <a:endParaRPr b="1" sz="1400"/>
          </a:p>
          <a:p>
            <a:pPr indent="0" lvl="0" marL="0" rtl="0" algn="ctr">
              <a:spcBef>
                <a:spcPts val="0"/>
              </a:spcBef>
              <a:spcAft>
                <a:spcPts val="0"/>
              </a:spcAft>
              <a:buNone/>
            </a:pPr>
            <a:r>
              <a:rPr b="1" lang="en" sz="1400"/>
              <a:t>University of Cambridge</a:t>
            </a:r>
            <a:endParaRPr/>
          </a:p>
        </p:txBody>
      </p:sp>
      <p:sp>
        <p:nvSpPr>
          <p:cNvPr id="170" name="Google Shape;170;p25"/>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Overview</a:t>
            </a:r>
            <a:endParaRPr sz="1400"/>
          </a:p>
          <a:p>
            <a:pPr indent="-317500" lvl="0" marL="457200" rtl="0" algn="l">
              <a:spcBef>
                <a:spcPts val="800"/>
              </a:spcBef>
              <a:spcAft>
                <a:spcPts val="0"/>
              </a:spcAft>
              <a:buSzPts val="1400"/>
              <a:buChar char="●"/>
            </a:pPr>
            <a:r>
              <a:rPr lang="en" sz="1400"/>
              <a:t>Two investment strategies, A, and B.</a:t>
            </a:r>
            <a:endParaRPr sz="1400"/>
          </a:p>
          <a:p>
            <a:pPr indent="-317500" lvl="1" marL="914400" rtl="0" algn="l">
              <a:spcBef>
                <a:spcPts val="0"/>
              </a:spcBef>
              <a:spcAft>
                <a:spcPts val="0"/>
              </a:spcAft>
              <a:buSzPts val="1400"/>
              <a:buChar char="○"/>
            </a:pPr>
            <a:r>
              <a:rPr lang="en"/>
              <a:t>Gains of A = A% growth per year.</a:t>
            </a:r>
            <a:endParaRPr/>
          </a:p>
          <a:p>
            <a:pPr indent="-317500" lvl="1" marL="914400" rtl="0" algn="l">
              <a:spcBef>
                <a:spcPts val="0"/>
              </a:spcBef>
              <a:spcAft>
                <a:spcPts val="0"/>
              </a:spcAft>
              <a:buSzPts val="1400"/>
              <a:buChar char="○"/>
            </a:pPr>
            <a:r>
              <a:rPr lang="en"/>
              <a:t>Gains of B = B% growth per year.</a:t>
            </a:r>
            <a:endParaRPr/>
          </a:p>
          <a:p>
            <a:pPr indent="-317500" lvl="0" marL="457200" rtl="0" algn="l">
              <a:spcBef>
                <a:spcPts val="0"/>
              </a:spcBef>
              <a:spcAft>
                <a:spcPts val="0"/>
              </a:spcAft>
              <a:buSzPts val="1400"/>
              <a:buChar char="●"/>
            </a:pPr>
            <a:r>
              <a:rPr lang="en" sz="1400"/>
              <a:t>Which strategy should we use for our investments?</a:t>
            </a:r>
            <a:endParaRPr sz="1400"/>
          </a:p>
          <a:p>
            <a:pPr indent="-317500" lvl="1" marL="914400" rtl="0" algn="l">
              <a:spcBef>
                <a:spcPts val="0"/>
              </a:spcBef>
              <a:spcAft>
                <a:spcPts val="0"/>
              </a:spcAft>
              <a:buSzPts val="1400"/>
              <a:buChar char="○"/>
            </a:pPr>
            <a:r>
              <a:rPr lang="en"/>
              <a:t>Assuming we want to make as much money as possible.</a:t>
            </a:r>
            <a:endParaRPr sz="1400"/>
          </a:p>
        </p:txBody>
      </p:sp>
      <p:pic>
        <p:nvPicPr>
          <p:cNvPr id="171" name="Google Shape;171;p25"/>
          <p:cNvPicPr preferRelativeResize="0"/>
          <p:nvPr/>
        </p:nvPicPr>
        <p:blipFill rotWithShape="1">
          <a:blip r:embed="rId3">
            <a:alphaModFix/>
          </a:blip>
          <a:srcRect b="0" l="7547" r="7547" t="0"/>
          <a:stretch/>
        </p:blipFill>
        <p:spPr>
          <a:xfrm>
            <a:off x="1150306" y="106600"/>
            <a:ext cx="2300138" cy="1806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idx="4294967295" type="body"/>
          </p:nvPr>
        </p:nvSpPr>
        <p:spPr>
          <a:xfrm>
            <a:off x="311700" y="1769575"/>
            <a:ext cx="2513400" cy="3022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Input/Output</a:t>
            </a:r>
            <a:endParaRPr sz="1400"/>
          </a:p>
          <a:p>
            <a:pPr indent="-317500" lvl="0" marL="457200" rtl="0" algn="l">
              <a:spcBef>
                <a:spcPts val="0"/>
              </a:spcBef>
              <a:spcAft>
                <a:spcPts val="0"/>
              </a:spcAft>
              <a:buSzPts val="1400"/>
              <a:buChar char="●"/>
            </a:pPr>
            <a:r>
              <a:rPr lang="en" sz="1400"/>
              <a:t>Nitrogen</a:t>
            </a:r>
            <a:endParaRPr sz="1400"/>
          </a:p>
        </p:txBody>
      </p:sp>
      <p:sp>
        <p:nvSpPr>
          <p:cNvPr id="177" name="Google Shape;177;p26"/>
          <p:cNvSpPr txBox="1"/>
          <p:nvPr>
            <p:ph idx="4294967295" type="title"/>
          </p:nvPr>
        </p:nvSpPr>
        <p:spPr>
          <a:xfrm>
            <a:off x="311700" y="391350"/>
            <a:ext cx="8520600" cy="62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Fungible Growth</a:t>
            </a:r>
            <a:endParaRPr>
              <a:solidFill>
                <a:schemeClr val="dk1"/>
              </a:solidFill>
            </a:endParaRPr>
          </a:p>
        </p:txBody>
      </p:sp>
      <p:sp>
        <p:nvSpPr>
          <p:cNvPr id="178" name="Google Shape;178;p26"/>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Techniques</a:t>
            </a:r>
            <a:endParaRPr b="1" sz="2100"/>
          </a:p>
        </p:txBody>
      </p:sp>
      <p:sp>
        <p:nvSpPr>
          <p:cNvPr id="179" name="Google Shape;179;p26"/>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Algorithm</a:t>
            </a:r>
            <a:endParaRPr b="1" sz="2100"/>
          </a:p>
        </p:txBody>
      </p:sp>
      <p:sp>
        <p:nvSpPr>
          <p:cNvPr id="180" name="Google Shape;180;p26"/>
          <p:cNvSpPr txBox="1"/>
          <p:nvPr>
            <p:ph idx="4294967295" type="body"/>
          </p:nvPr>
        </p:nvSpPr>
        <p:spPr>
          <a:xfrm>
            <a:off x="2825077" y="1769575"/>
            <a:ext cx="5898300" cy="30228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sz="1400"/>
              <a:t>Check whether A &gt; B</a:t>
            </a:r>
            <a:endParaRPr sz="1400"/>
          </a:p>
          <a:p>
            <a:pPr indent="-317500" lvl="1" marL="914400" marR="0" rtl="0" algn="l">
              <a:lnSpc>
                <a:spcPct val="115000"/>
              </a:lnSpc>
              <a:spcBef>
                <a:spcPts val="0"/>
              </a:spcBef>
              <a:spcAft>
                <a:spcPts val="0"/>
              </a:spcAft>
              <a:buSzPts val="1400"/>
              <a:buChar char="○"/>
            </a:pPr>
            <a:r>
              <a:rPr lang="en"/>
              <a:t>If A &gt; B, print A</a:t>
            </a:r>
            <a:endParaRPr/>
          </a:p>
          <a:p>
            <a:pPr indent="-317500" lvl="1" marL="914400" marR="0" rtl="0" algn="l">
              <a:lnSpc>
                <a:spcPct val="115000"/>
              </a:lnSpc>
              <a:spcBef>
                <a:spcPts val="0"/>
              </a:spcBef>
              <a:spcAft>
                <a:spcPts val="0"/>
              </a:spcAft>
              <a:buSzPts val="1400"/>
              <a:buChar char="○"/>
            </a:pPr>
            <a:r>
              <a:rPr lang="en"/>
              <a:t>If B &gt; A, print B</a:t>
            </a:r>
            <a:endParaRPr/>
          </a:p>
          <a:p>
            <a:pPr indent="-317500" lvl="1" marL="914400" marR="0" rtl="0" algn="l">
              <a:lnSpc>
                <a:spcPct val="115000"/>
              </a:lnSpc>
              <a:spcBef>
                <a:spcPts val="0"/>
              </a:spcBef>
              <a:spcAft>
                <a:spcPts val="0"/>
              </a:spcAft>
              <a:buSzPts val="1400"/>
              <a:buChar char="○"/>
            </a:pPr>
            <a:r>
              <a:rPr lang="en"/>
              <a:t>It will never be the case that A = B, but in case it does, throw an exception like a good software engineer.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type="title"/>
          </p:nvPr>
        </p:nvSpPr>
        <p:spPr>
          <a:xfrm>
            <a:off x="-195775" y="1216875"/>
            <a:ext cx="49923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Grapheme Game</a:t>
            </a:r>
            <a:endParaRPr sz="3200"/>
          </a:p>
        </p:txBody>
      </p:sp>
      <p:sp>
        <p:nvSpPr>
          <p:cNvPr id="186" name="Google Shape;186;p27"/>
          <p:cNvSpPr txBox="1"/>
          <p:nvPr>
            <p:ph idx="1" type="subTitle"/>
          </p:nvPr>
        </p:nvSpPr>
        <p:spPr>
          <a:xfrm>
            <a:off x="265500" y="2779477"/>
            <a:ext cx="4045200" cy="15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9</a:t>
            </a:r>
            <a:r>
              <a:rPr b="1" lang="en"/>
              <a:t> </a:t>
            </a:r>
            <a:r>
              <a:rPr lang="en"/>
              <a:t>correct • solved at: </a:t>
            </a:r>
            <a:r>
              <a:rPr b="1" lang="en"/>
              <a:t>02:59</a:t>
            </a:r>
            <a:r>
              <a:rPr lang="en"/>
              <a:t> by</a:t>
            </a:r>
            <a:endParaRPr/>
          </a:p>
          <a:p>
            <a:pPr indent="0" lvl="0" marL="0" rtl="0" algn="ctr">
              <a:spcBef>
                <a:spcPts val="0"/>
              </a:spcBef>
              <a:spcAft>
                <a:spcPts val="0"/>
              </a:spcAft>
              <a:buNone/>
            </a:pPr>
            <a:r>
              <a:rPr b="1" lang="en" sz="1400"/>
              <a:t>Holland King</a:t>
            </a:r>
            <a:endParaRPr b="1" sz="1400"/>
          </a:p>
          <a:p>
            <a:pPr indent="0" lvl="0" marL="0" rtl="0" algn="ctr">
              <a:spcBef>
                <a:spcPts val="0"/>
              </a:spcBef>
              <a:spcAft>
                <a:spcPts val="0"/>
              </a:spcAft>
              <a:buNone/>
            </a:pPr>
            <a:r>
              <a:rPr b="1" lang="en" sz="1400"/>
              <a:t>University of Cambridge</a:t>
            </a:r>
            <a:endParaRPr/>
          </a:p>
        </p:txBody>
      </p:sp>
      <p:sp>
        <p:nvSpPr>
          <p:cNvPr id="187" name="Google Shape;187;p27"/>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Overview</a:t>
            </a:r>
            <a:endParaRPr sz="1400"/>
          </a:p>
          <a:p>
            <a:pPr indent="-317500" lvl="0" marL="457200" rtl="0" algn="l">
              <a:spcBef>
                <a:spcPts val="800"/>
              </a:spcBef>
              <a:spcAft>
                <a:spcPts val="0"/>
              </a:spcAft>
              <a:buSzPts val="1400"/>
              <a:buChar char="●"/>
            </a:pPr>
            <a:r>
              <a:rPr lang="en" sz="1400"/>
              <a:t>Each letter of the </a:t>
            </a:r>
            <a:r>
              <a:rPr lang="en" sz="1400"/>
              <a:t>alphabet has a value.</a:t>
            </a:r>
            <a:endParaRPr sz="1400"/>
          </a:p>
          <a:p>
            <a:pPr indent="-317500" lvl="0" marL="457200" rtl="0" algn="l">
              <a:spcBef>
                <a:spcPts val="0"/>
              </a:spcBef>
              <a:spcAft>
                <a:spcPts val="0"/>
              </a:spcAft>
              <a:buSzPts val="1400"/>
              <a:buChar char="●"/>
            </a:pPr>
            <a:r>
              <a:rPr lang="en" sz="1400"/>
              <a:t>We start the game with a long word.</a:t>
            </a:r>
            <a:endParaRPr sz="1400"/>
          </a:p>
          <a:p>
            <a:pPr indent="-317500" lvl="0" marL="457200" rtl="0" algn="l">
              <a:spcBef>
                <a:spcPts val="0"/>
              </a:spcBef>
              <a:spcAft>
                <a:spcPts val="0"/>
              </a:spcAft>
              <a:buSzPts val="1400"/>
              <a:buChar char="●"/>
            </a:pPr>
            <a:r>
              <a:rPr lang="en" sz="1400"/>
              <a:t>Each player has to remove letters from the start and end of the word to leave behind a new one (or empty set).</a:t>
            </a:r>
            <a:endParaRPr sz="1400"/>
          </a:p>
          <a:p>
            <a:pPr indent="-317500" lvl="1" marL="914400" rtl="0" algn="l">
              <a:spcBef>
                <a:spcPts val="0"/>
              </a:spcBef>
              <a:spcAft>
                <a:spcPts val="0"/>
              </a:spcAft>
              <a:buSzPts val="1400"/>
              <a:buChar char="○"/>
            </a:pPr>
            <a:r>
              <a:rPr lang="en"/>
              <a:t>Then the other player takes their turn, and again, and again, until there are no letters left.</a:t>
            </a:r>
            <a:endParaRPr/>
          </a:p>
          <a:p>
            <a:pPr indent="-317500" lvl="0" marL="457200" rtl="0" algn="l">
              <a:spcBef>
                <a:spcPts val="0"/>
              </a:spcBef>
              <a:spcAft>
                <a:spcPts val="0"/>
              </a:spcAft>
              <a:buSzPts val="1400"/>
              <a:buChar char="●"/>
            </a:pPr>
            <a:r>
              <a:rPr lang="en" sz="1400"/>
              <a:t>You receive a score equal to the sum of values of the letters you removed.</a:t>
            </a:r>
            <a:endParaRPr sz="1400"/>
          </a:p>
          <a:p>
            <a:pPr indent="-317500" lvl="0" marL="457200" rtl="0" algn="l">
              <a:spcBef>
                <a:spcPts val="0"/>
              </a:spcBef>
              <a:spcAft>
                <a:spcPts val="0"/>
              </a:spcAft>
              <a:buSzPts val="1400"/>
              <a:buChar char="●"/>
            </a:pPr>
            <a:r>
              <a:rPr lang="en" sz="1400"/>
              <a:t>What is the minimum score you can have if your opponent also plays to minimise score?</a:t>
            </a:r>
            <a:endParaRPr sz="1400"/>
          </a:p>
          <a:p>
            <a:pPr indent="0" lvl="0" marL="457200" rtl="0" algn="l">
              <a:spcBef>
                <a:spcPts val="1600"/>
              </a:spcBef>
              <a:spcAft>
                <a:spcPts val="1600"/>
              </a:spcAft>
              <a:buNone/>
            </a:pPr>
            <a:r>
              <a:t/>
            </a:r>
            <a:endParaRPr sz="1400"/>
          </a:p>
        </p:txBody>
      </p:sp>
      <p:pic>
        <p:nvPicPr>
          <p:cNvPr id="188" name="Google Shape;188;p27"/>
          <p:cNvPicPr preferRelativeResize="0"/>
          <p:nvPr/>
        </p:nvPicPr>
        <p:blipFill rotWithShape="1">
          <a:blip r:embed="rId3">
            <a:alphaModFix/>
          </a:blip>
          <a:srcRect b="8970" l="0" r="0" t="8961"/>
          <a:stretch/>
        </p:blipFill>
        <p:spPr>
          <a:xfrm>
            <a:off x="670888" y="157150"/>
            <a:ext cx="3234424" cy="1769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idx="4294967295" type="body"/>
          </p:nvPr>
        </p:nvSpPr>
        <p:spPr>
          <a:xfrm>
            <a:off x="311700" y="1769575"/>
            <a:ext cx="2513400" cy="3022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Aho-Corasick</a:t>
            </a:r>
            <a:endParaRPr sz="1400"/>
          </a:p>
          <a:p>
            <a:pPr indent="-317500" lvl="0" marL="457200" rtl="0" algn="l">
              <a:spcBef>
                <a:spcPts val="0"/>
              </a:spcBef>
              <a:spcAft>
                <a:spcPts val="0"/>
              </a:spcAft>
              <a:buSzPts val="1400"/>
              <a:buChar char="●"/>
            </a:pPr>
            <a:r>
              <a:rPr lang="en" sz="1400"/>
              <a:t>Zero-sum games</a:t>
            </a:r>
            <a:endParaRPr sz="1400"/>
          </a:p>
          <a:p>
            <a:pPr indent="-317500" lvl="0" marL="457200" rtl="0" algn="l">
              <a:spcBef>
                <a:spcPts val="0"/>
              </a:spcBef>
              <a:spcAft>
                <a:spcPts val="0"/>
              </a:spcAft>
              <a:buSzPts val="1400"/>
              <a:buChar char="●"/>
            </a:pPr>
            <a:r>
              <a:rPr lang="en" sz="1400"/>
              <a:t>Dynamic programming</a:t>
            </a:r>
            <a:endParaRPr sz="1400"/>
          </a:p>
        </p:txBody>
      </p:sp>
      <p:sp>
        <p:nvSpPr>
          <p:cNvPr id="194" name="Google Shape;194;p28"/>
          <p:cNvSpPr txBox="1"/>
          <p:nvPr>
            <p:ph idx="4294967295" type="title"/>
          </p:nvPr>
        </p:nvSpPr>
        <p:spPr>
          <a:xfrm>
            <a:off x="311700" y="391350"/>
            <a:ext cx="8520600" cy="62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Grapheme Game</a:t>
            </a:r>
            <a:r>
              <a:rPr lang="en">
                <a:solidFill>
                  <a:schemeClr val="dk1"/>
                </a:solidFill>
              </a:rPr>
              <a:t> - Solution</a:t>
            </a:r>
            <a:endParaRPr>
              <a:solidFill>
                <a:schemeClr val="dk1"/>
              </a:solidFill>
            </a:endParaRPr>
          </a:p>
        </p:txBody>
      </p:sp>
      <p:sp>
        <p:nvSpPr>
          <p:cNvPr id="195" name="Google Shape;195;p28"/>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Techniques</a:t>
            </a:r>
            <a:endParaRPr b="1" sz="2100"/>
          </a:p>
        </p:txBody>
      </p:sp>
      <p:sp>
        <p:nvSpPr>
          <p:cNvPr id="196" name="Google Shape;196;p28"/>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Algorithm</a:t>
            </a:r>
            <a:endParaRPr b="1" sz="2100"/>
          </a:p>
        </p:txBody>
      </p:sp>
      <p:sp>
        <p:nvSpPr>
          <p:cNvPr id="197" name="Google Shape;197;p28"/>
          <p:cNvSpPr txBox="1"/>
          <p:nvPr>
            <p:ph idx="4294967295" type="body"/>
          </p:nvPr>
        </p:nvSpPr>
        <p:spPr>
          <a:xfrm>
            <a:off x="2825075" y="1769575"/>
            <a:ext cx="5898300" cy="33738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sz="1400"/>
              <a:t>Imagine an algorithm where we have 3 choices:</a:t>
            </a:r>
            <a:endParaRPr sz="1400"/>
          </a:p>
          <a:p>
            <a:pPr indent="-317500" lvl="1" marL="914400" marR="0" rtl="0" algn="l">
              <a:lnSpc>
                <a:spcPct val="115000"/>
              </a:lnSpc>
              <a:spcBef>
                <a:spcPts val="0"/>
              </a:spcBef>
              <a:spcAft>
                <a:spcPts val="0"/>
              </a:spcAft>
              <a:buSzPts val="1400"/>
              <a:buChar char="○"/>
            </a:pPr>
            <a:r>
              <a:rPr lang="en"/>
              <a:t>delete_start, delete_end: Remove a letter, consider next move</a:t>
            </a:r>
            <a:endParaRPr/>
          </a:p>
          <a:p>
            <a:pPr indent="-317500" lvl="1" marL="914400" marR="0" rtl="0" algn="l">
              <a:lnSpc>
                <a:spcPct val="115000"/>
              </a:lnSpc>
              <a:spcBef>
                <a:spcPts val="0"/>
              </a:spcBef>
              <a:spcAft>
                <a:spcPts val="0"/>
              </a:spcAft>
              <a:buSzPts val="1400"/>
              <a:buChar char="○"/>
            </a:pPr>
            <a:r>
              <a:rPr lang="en"/>
              <a:t>pass: (If the word is still valid) give the word to the opponent</a:t>
            </a:r>
            <a:endParaRPr/>
          </a:p>
          <a:p>
            <a:pPr indent="-317500" lvl="0" marL="457200" marR="0" rtl="0" algn="l">
              <a:lnSpc>
                <a:spcPct val="115000"/>
              </a:lnSpc>
              <a:spcBef>
                <a:spcPts val="0"/>
              </a:spcBef>
              <a:spcAft>
                <a:spcPts val="0"/>
              </a:spcAft>
              <a:buSzPts val="1400"/>
              <a:buChar char="●"/>
            </a:pPr>
            <a:r>
              <a:rPr lang="en" sz="1400"/>
              <a:t>Encode this function as a dynamic programming table:</a:t>
            </a:r>
            <a:endParaRPr sz="1400"/>
          </a:p>
          <a:p>
            <a:pPr indent="-317500" lvl="1" marL="914400" marR="0" rtl="0" algn="l">
              <a:lnSpc>
                <a:spcPct val="115000"/>
              </a:lnSpc>
              <a:spcBef>
                <a:spcPts val="0"/>
              </a:spcBef>
              <a:spcAft>
                <a:spcPts val="0"/>
              </a:spcAft>
              <a:buSzPts val="1400"/>
              <a:buChar char="○"/>
            </a:pPr>
            <a:r>
              <a:rPr lang="en"/>
              <a:t>For modifications: </a:t>
            </a:r>
            <a:r>
              <a:rPr lang="en" sz="1000"/>
              <a:t>score[word] = (value[word]-value[word’]) + score[word’]</a:t>
            </a:r>
            <a:endParaRPr sz="1000"/>
          </a:p>
          <a:p>
            <a:pPr indent="-317500" lvl="1" marL="914400" marR="0" rtl="0" algn="l">
              <a:lnSpc>
                <a:spcPct val="115000"/>
              </a:lnSpc>
              <a:spcBef>
                <a:spcPts val="0"/>
              </a:spcBef>
              <a:spcAft>
                <a:spcPts val="0"/>
              </a:spcAft>
              <a:buSzPts val="1400"/>
              <a:buChar char="○"/>
            </a:pPr>
            <a:r>
              <a:rPr lang="en"/>
              <a:t>For handovers: </a:t>
            </a:r>
            <a:r>
              <a:rPr lang="en" sz="1000"/>
              <a:t>score[word] = (value[word]-score[word]) </a:t>
            </a:r>
            <a:r>
              <a:rPr b="1" lang="en" sz="1000"/>
              <a:t>if</a:t>
            </a:r>
            <a:r>
              <a:rPr lang="en" sz="1000"/>
              <a:t> word </a:t>
            </a:r>
            <a:r>
              <a:rPr b="1" lang="en" sz="1000"/>
              <a:t>in</a:t>
            </a:r>
            <a:r>
              <a:rPr lang="en" sz="1000"/>
              <a:t> dict</a:t>
            </a:r>
            <a:endParaRPr sz="1000"/>
          </a:p>
          <a:p>
            <a:pPr indent="-317500" lvl="0" marL="457200" marR="0" rtl="0" algn="l">
              <a:lnSpc>
                <a:spcPct val="115000"/>
              </a:lnSpc>
              <a:spcBef>
                <a:spcPts val="0"/>
              </a:spcBef>
              <a:spcAft>
                <a:spcPts val="0"/>
              </a:spcAft>
              <a:buSzPts val="1400"/>
              <a:buChar char="●"/>
            </a:pPr>
            <a:r>
              <a:rPr lang="en" sz="1400"/>
              <a:t>The starting string has O(N^2) possible reductions, with O(N) letters each, so this is too slow.</a:t>
            </a:r>
            <a:endParaRPr sz="1400"/>
          </a:p>
          <a:p>
            <a:pPr indent="-317500" lvl="1" marL="914400" marR="0" rtl="0" algn="l">
              <a:lnSpc>
                <a:spcPct val="115000"/>
              </a:lnSpc>
              <a:spcBef>
                <a:spcPts val="0"/>
              </a:spcBef>
              <a:spcAft>
                <a:spcPts val="0"/>
              </a:spcAft>
              <a:buSzPts val="1400"/>
              <a:buChar char="○"/>
            </a:pPr>
            <a:r>
              <a:rPr lang="en"/>
              <a:t>However, only O(N) of the reductions correspond to words.</a:t>
            </a:r>
            <a:endParaRPr/>
          </a:p>
          <a:p>
            <a:pPr indent="-317500" lvl="1" marL="914400" marR="0" rtl="0" algn="l">
              <a:lnSpc>
                <a:spcPct val="115000"/>
              </a:lnSpc>
              <a:spcBef>
                <a:spcPts val="0"/>
              </a:spcBef>
              <a:spcAft>
                <a:spcPts val="0"/>
              </a:spcAft>
              <a:buSzPts val="1400"/>
              <a:buChar char="○"/>
            </a:pPr>
            <a:r>
              <a:rPr lang="en"/>
              <a:t>The words are connected by an Aho-Corasick graph.</a:t>
            </a:r>
            <a:endParaRPr/>
          </a:p>
          <a:p>
            <a:pPr indent="-317500" lvl="0" marL="457200" marR="0" rtl="0" algn="l">
              <a:lnSpc>
                <a:spcPct val="115000"/>
              </a:lnSpc>
              <a:spcBef>
                <a:spcPts val="0"/>
              </a:spcBef>
              <a:spcAft>
                <a:spcPts val="0"/>
              </a:spcAft>
              <a:buSzPts val="1400"/>
              <a:buChar char="●"/>
            </a:pPr>
            <a:r>
              <a:rPr lang="en" sz="1400"/>
              <a:t>For each word, its modified versions are close by in the graph:</a:t>
            </a:r>
            <a:endParaRPr sz="1400"/>
          </a:p>
          <a:p>
            <a:pPr indent="-317500" lvl="1" marL="914400" marR="0" rtl="0" algn="l">
              <a:lnSpc>
                <a:spcPct val="115000"/>
              </a:lnSpc>
              <a:spcBef>
                <a:spcPts val="0"/>
              </a:spcBef>
              <a:spcAft>
                <a:spcPts val="0"/>
              </a:spcAft>
              <a:buSzPts val="1400"/>
              <a:buChar char="○"/>
            </a:pPr>
            <a:r>
              <a:rPr lang="en"/>
              <a:t>Its fail-node is the result of removing letters from the start, and its parent is the result of removing a letter from the end.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9"/>
          <p:cNvSpPr txBox="1"/>
          <p:nvPr>
            <p:ph type="title"/>
          </p:nvPr>
        </p:nvSpPr>
        <p:spPr>
          <a:xfrm>
            <a:off x="-195775" y="1233175"/>
            <a:ext cx="49923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Hare’s Breadth</a:t>
            </a:r>
            <a:endParaRPr/>
          </a:p>
        </p:txBody>
      </p:sp>
      <p:sp>
        <p:nvSpPr>
          <p:cNvPr id="203" name="Google Shape;203;p29"/>
          <p:cNvSpPr txBox="1"/>
          <p:nvPr>
            <p:ph idx="1" type="subTitle"/>
          </p:nvPr>
        </p:nvSpPr>
        <p:spPr>
          <a:xfrm>
            <a:off x="265500" y="2779477"/>
            <a:ext cx="4045200" cy="15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26</a:t>
            </a:r>
            <a:r>
              <a:rPr b="1" lang="en"/>
              <a:t> </a:t>
            </a:r>
            <a:r>
              <a:rPr lang="en"/>
              <a:t>correct • solved at: </a:t>
            </a:r>
            <a:r>
              <a:rPr b="1" lang="en"/>
              <a:t>00:23</a:t>
            </a:r>
            <a:r>
              <a:rPr lang="en"/>
              <a:t> by</a:t>
            </a:r>
            <a:endParaRPr/>
          </a:p>
          <a:p>
            <a:pPr indent="0" lvl="0" marL="0" rtl="0" algn="ctr">
              <a:spcBef>
                <a:spcPts val="0"/>
              </a:spcBef>
              <a:spcAft>
                <a:spcPts val="0"/>
              </a:spcAft>
              <a:buNone/>
            </a:pPr>
            <a:r>
              <a:rPr b="1" lang="en" sz="1400"/>
              <a:t>we &lt;3 ronnie</a:t>
            </a:r>
            <a:endParaRPr b="1" sz="1400"/>
          </a:p>
          <a:p>
            <a:pPr indent="0" lvl="0" marL="0" rtl="0" algn="ctr">
              <a:spcBef>
                <a:spcPts val="0"/>
              </a:spcBef>
              <a:spcAft>
                <a:spcPts val="0"/>
              </a:spcAft>
              <a:buNone/>
            </a:pPr>
            <a:r>
              <a:rPr b="1" lang="en" sz="1400"/>
              <a:t>University of Oxford</a:t>
            </a:r>
            <a:endParaRPr/>
          </a:p>
        </p:txBody>
      </p:sp>
      <p:sp>
        <p:nvSpPr>
          <p:cNvPr id="204" name="Google Shape;204;p29"/>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Overview</a:t>
            </a:r>
            <a:endParaRPr sz="1400"/>
          </a:p>
          <a:p>
            <a:pPr indent="-317500" lvl="0" marL="457200" rtl="0" algn="l">
              <a:spcBef>
                <a:spcPts val="800"/>
              </a:spcBef>
              <a:spcAft>
                <a:spcPts val="0"/>
              </a:spcAft>
              <a:buSzPts val="1400"/>
              <a:buChar char="●"/>
            </a:pPr>
            <a:r>
              <a:rPr lang="en" sz="1400"/>
              <a:t>Greyhounds run from positions X[i] metres behind the starting line, at V[i] metres per second.</a:t>
            </a:r>
            <a:endParaRPr sz="1400"/>
          </a:p>
          <a:p>
            <a:pPr indent="-317500" lvl="0" marL="457200" rtl="0" algn="l">
              <a:spcBef>
                <a:spcPts val="0"/>
              </a:spcBef>
              <a:spcAft>
                <a:spcPts val="0"/>
              </a:spcAft>
              <a:buSzPts val="1400"/>
              <a:buChar char="●"/>
            </a:pPr>
            <a:r>
              <a:rPr lang="en" sz="1400"/>
              <a:t>Over time, the identities and relative distances of the first and last place greyhounds will change.</a:t>
            </a:r>
            <a:endParaRPr sz="1400"/>
          </a:p>
          <a:p>
            <a:pPr indent="-317500" lvl="0" marL="457200" rtl="0" algn="l">
              <a:spcBef>
                <a:spcPts val="0"/>
              </a:spcBef>
              <a:spcAft>
                <a:spcPts val="0"/>
              </a:spcAft>
              <a:buSzPts val="1400"/>
              <a:buChar char="●"/>
            </a:pPr>
            <a:r>
              <a:rPr lang="en" sz="1400"/>
              <a:t>At some time, the distance between first and last place is the minimum possible.</a:t>
            </a:r>
            <a:endParaRPr sz="1400"/>
          </a:p>
          <a:p>
            <a:pPr indent="-317500" lvl="1" marL="914400" rtl="0" algn="l">
              <a:spcBef>
                <a:spcPts val="0"/>
              </a:spcBef>
              <a:spcAft>
                <a:spcPts val="0"/>
              </a:spcAft>
              <a:buSzPts val="1400"/>
              <a:buChar char="○"/>
            </a:pPr>
            <a:r>
              <a:rPr lang="en" sz="1400"/>
              <a:t>What is that distance?</a:t>
            </a:r>
            <a:endParaRPr sz="1400"/>
          </a:p>
        </p:txBody>
      </p:sp>
      <p:pic>
        <p:nvPicPr>
          <p:cNvPr id="205" name="Google Shape;205;p29"/>
          <p:cNvPicPr preferRelativeResize="0"/>
          <p:nvPr/>
        </p:nvPicPr>
        <p:blipFill rotWithShape="1">
          <a:blip r:embed="rId3">
            <a:alphaModFix/>
          </a:blip>
          <a:srcRect b="3814" l="0" r="0" t="3823"/>
          <a:stretch/>
        </p:blipFill>
        <p:spPr>
          <a:xfrm>
            <a:off x="830363" y="170417"/>
            <a:ext cx="2915474" cy="17310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0"/>
          <p:cNvSpPr txBox="1"/>
          <p:nvPr>
            <p:ph idx="4294967295" type="body"/>
          </p:nvPr>
        </p:nvSpPr>
        <p:spPr>
          <a:xfrm>
            <a:off x="311700" y="1769575"/>
            <a:ext cx="2513400" cy="3022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Lower Envelope</a:t>
            </a:r>
            <a:endParaRPr sz="1400"/>
          </a:p>
          <a:p>
            <a:pPr indent="-317500" lvl="0" marL="457200" rtl="0" algn="l">
              <a:spcBef>
                <a:spcPts val="0"/>
              </a:spcBef>
              <a:spcAft>
                <a:spcPts val="0"/>
              </a:spcAft>
              <a:buSzPts val="1400"/>
              <a:buChar char="●"/>
            </a:pPr>
            <a:r>
              <a:rPr lang="en" sz="1400"/>
              <a:t>Sorting</a:t>
            </a:r>
            <a:endParaRPr sz="1400"/>
          </a:p>
        </p:txBody>
      </p:sp>
      <p:sp>
        <p:nvSpPr>
          <p:cNvPr id="211" name="Google Shape;211;p30"/>
          <p:cNvSpPr txBox="1"/>
          <p:nvPr>
            <p:ph idx="4294967295" type="title"/>
          </p:nvPr>
        </p:nvSpPr>
        <p:spPr>
          <a:xfrm>
            <a:off x="311700" y="391350"/>
            <a:ext cx="8520600" cy="62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Hare’s Breadth</a:t>
            </a:r>
            <a:r>
              <a:rPr lang="en">
                <a:solidFill>
                  <a:schemeClr val="dk1"/>
                </a:solidFill>
              </a:rPr>
              <a:t> - Solution</a:t>
            </a:r>
            <a:endParaRPr>
              <a:solidFill>
                <a:schemeClr val="dk1"/>
              </a:solidFill>
            </a:endParaRPr>
          </a:p>
        </p:txBody>
      </p:sp>
      <p:sp>
        <p:nvSpPr>
          <p:cNvPr id="212" name="Google Shape;212;p30"/>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Techniques</a:t>
            </a:r>
            <a:endParaRPr b="1" sz="2100"/>
          </a:p>
        </p:txBody>
      </p:sp>
      <p:sp>
        <p:nvSpPr>
          <p:cNvPr id="213" name="Google Shape;213;p30"/>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Algorithm</a:t>
            </a:r>
            <a:endParaRPr b="1" sz="2100"/>
          </a:p>
        </p:txBody>
      </p:sp>
      <p:sp>
        <p:nvSpPr>
          <p:cNvPr id="214" name="Google Shape;214;p30"/>
          <p:cNvSpPr txBox="1"/>
          <p:nvPr>
            <p:ph idx="4294967295" type="body"/>
          </p:nvPr>
        </p:nvSpPr>
        <p:spPr>
          <a:xfrm>
            <a:off x="2825077" y="1769575"/>
            <a:ext cx="5898300" cy="30228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sz="1400"/>
              <a:t>The distance of the first-place at any time is on the </a:t>
            </a:r>
            <a:r>
              <a:rPr b="1" lang="en" sz="1400"/>
              <a:t>upper envelope</a:t>
            </a:r>
            <a:r>
              <a:rPr lang="en" sz="1400"/>
              <a:t> of the graph of distances travelled.</a:t>
            </a:r>
            <a:endParaRPr sz="1400"/>
          </a:p>
          <a:p>
            <a:pPr indent="-317500" lvl="1" marL="914400" marR="0" rtl="0" algn="l">
              <a:lnSpc>
                <a:spcPct val="115000"/>
              </a:lnSpc>
              <a:spcBef>
                <a:spcPts val="0"/>
              </a:spcBef>
              <a:spcAft>
                <a:spcPts val="0"/>
              </a:spcAft>
              <a:buSzPts val="1400"/>
              <a:buChar char="○"/>
            </a:pPr>
            <a:r>
              <a:rPr lang="en"/>
              <a:t>Likewise, the last-place dog is defined by the </a:t>
            </a:r>
            <a:r>
              <a:rPr b="1" lang="en"/>
              <a:t>lower envelope.</a:t>
            </a:r>
            <a:endParaRPr/>
          </a:p>
          <a:p>
            <a:pPr indent="-317500" lvl="1" marL="914400" marR="0" rtl="0" algn="l">
              <a:lnSpc>
                <a:spcPct val="115000"/>
              </a:lnSpc>
              <a:spcBef>
                <a:spcPts val="0"/>
              </a:spcBef>
              <a:spcAft>
                <a:spcPts val="0"/>
              </a:spcAft>
              <a:buSzPts val="1400"/>
              <a:buChar char="○"/>
            </a:pPr>
            <a:r>
              <a:rPr lang="en"/>
              <a:t>The upper envelopes can be found with an algorithm similar to convex hull, but dealing with line segments, by sorting the dogs by starting position and inserting them at the end of the envelope polygon one-by-one.</a:t>
            </a:r>
            <a:endParaRPr/>
          </a:p>
          <a:p>
            <a:pPr indent="-317500" lvl="1" marL="914400" marR="0" rtl="0" algn="l">
              <a:lnSpc>
                <a:spcPct val="115000"/>
              </a:lnSpc>
              <a:spcBef>
                <a:spcPts val="0"/>
              </a:spcBef>
              <a:spcAft>
                <a:spcPts val="0"/>
              </a:spcAft>
              <a:buSzPts val="1400"/>
              <a:buChar char="○"/>
            </a:pPr>
            <a:r>
              <a:rPr lang="en"/>
              <a:t>Upper and lower envelopes are </a:t>
            </a:r>
            <a:r>
              <a:rPr lang="en"/>
              <a:t>convex. Usually this means ternary search could give the closest place, however combining two envelopes may give us flat points in the graph.</a:t>
            </a:r>
            <a:endParaRPr/>
          </a:p>
          <a:p>
            <a:pPr indent="-317500" lvl="0" marL="457200" marR="0" rtl="0" algn="l">
              <a:lnSpc>
                <a:spcPct val="115000"/>
              </a:lnSpc>
              <a:spcBef>
                <a:spcPts val="0"/>
              </a:spcBef>
              <a:spcAft>
                <a:spcPts val="0"/>
              </a:spcAft>
              <a:buSzPts val="1400"/>
              <a:buChar char="●"/>
            </a:pPr>
            <a:r>
              <a:rPr lang="en" sz="1400"/>
              <a:t>Instead, check every interesting X coordinated defined by vertices on the upper or lower and use the envelopes to calculate Y-Y’ fast.</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1"/>
          <p:cNvSpPr txBox="1"/>
          <p:nvPr>
            <p:ph type="title"/>
          </p:nvPr>
        </p:nvSpPr>
        <p:spPr>
          <a:xfrm>
            <a:off x="-195775" y="1233175"/>
            <a:ext cx="49923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Incline Game</a:t>
            </a:r>
            <a:endParaRPr sz="3600"/>
          </a:p>
        </p:txBody>
      </p:sp>
      <p:sp>
        <p:nvSpPr>
          <p:cNvPr id="220" name="Google Shape;220;p31"/>
          <p:cNvSpPr txBox="1"/>
          <p:nvPr>
            <p:ph idx="1" type="subTitle"/>
          </p:nvPr>
        </p:nvSpPr>
        <p:spPr>
          <a:xfrm>
            <a:off x="265500" y="2779477"/>
            <a:ext cx="4045200" cy="15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62</a:t>
            </a:r>
            <a:r>
              <a:rPr b="1" lang="en"/>
              <a:t> </a:t>
            </a:r>
            <a:r>
              <a:rPr lang="en"/>
              <a:t>correct • solved at: </a:t>
            </a:r>
            <a:r>
              <a:rPr b="1" lang="en"/>
              <a:t>00:29</a:t>
            </a:r>
            <a:r>
              <a:rPr lang="en"/>
              <a:t> by</a:t>
            </a:r>
            <a:endParaRPr/>
          </a:p>
          <a:p>
            <a:pPr indent="0" lvl="0" marL="0" rtl="0" algn="ctr">
              <a:spcBef>
                <a:spcPts val="0"/>
              </a:spcBef>
              <a:spcAft>
                <a:spcPts val="0"/>
              </a:spcAft>
              <a:buNone/>
            </a:pPr>
            <a:r>
              <a:rPr b="1" lang="en" sz="1400"/>
              <a:t>one more try</a:t>
            </a:r>
            <a:endParaRPr b="1" sz="1400"/>
          </a:p>
          <a:p>
            <a:pPr indent="0" lvl="0" marL="0" rtl="0" algn="ctr">
              <a:spcBef>
                <a:spcPts val="0"/>
              </a:spcBef>
              <a:spcAft>
                <a:spcPts val="0"/>
              </a:spcAft>
              <a:buNone/>
            </a:pPr>
            <a:r>
              <a:rPr b="1" lang="en" sz="1400"/>
              <a:t>University of Edinburgh</a:t>
            </a:r>
            <a:endParaRPr/>
          </a:p>
        </p:txBody>
      </p:sp>
      <p:sp>
        <p:nvSpPr>
          <p:cNvPr id="221" name="Google Shape;221;p31"/>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Overview</a:t>
            </a:r>
            <a:endParaRPr sz="1400"/>
          </a:p>
          <a:p>
            <a:pPr indent="-317500" lvl="0" marL="457200" rtl="0" algn="l">
              <a:spcBef>
                <a:spcPts val="800"/>
              </a:spcBef>
              <a:spcAft>
                <a:spcPts val="0"/>
              </a:spcAft>
              <a:buSzPts val="1400"/>
              <a:buChar char="●"/>
            </a:pPr>
            <a:r>
              <a:rPr lang="en" sz="1400"/>
              <a:t>You can make one move in a maze by tilting in any cardinal direction, and a ball will slide as far as possible in that direction</a:t>
            </a:r>
            <a:endParaRPr sz="1400"/>
          </a:p>
          <a:p>
            <a:pPr indent="-317500" lvl="1" marL="914400" rtl="0" algn="l">
              <a:spcBef>
                <a:spcPts val="0"/>
              </a:spcBef>
              <a:spcAft>
                <a:spcPts val="0"/>
              </a:spcAft>
              <a:buSzPts val="1400"/>
              <a:buChar char="○"/>
            </a:pPr>
            <a:r>
              <a:rPr lang="en"/>
              <a:t>Either into a wall,</a:t>
            </a:r>
            <a:endParaRPr/>
          </a:p>
          <a:p>
            <a:pPr indent="-317500" lvl="1" marL="914400" rtl="0" algn="l">
              <a:spcBef>
                <a:spcPts val="0"/>
              </a:spcBef>
              <a:spcAft>
                <a:spcPts val="0"/>
              </a:spcAft>
              <a:buSzPts val="1400"/>
              <a:buChar char="○"/>
            </a:pPr>
            <a:r>
              <a:rPr lang="en"/>
              <a:t>Or into the target hole.</a:t>
            </a:r>
            <a:endParaRPr/>
          </a:p>
          <a:p>
            <a:pPr indent="-317500" lvl="0" marL="457200" rtl="0" algn="l">
              <a:spcBef>
                <a:spcPts val="0"/>
              </a:spcBef>
              <a:spcAft>
                <a:spcPts val="0"/>
              </a:spcAft>
              <a:buSzPts val="1400"/>
              <a:buChar char="●"/>
            </a:pPr>
            <a:r>
              <a:rPr lang="en" sz="1400"/>
              <a:t>How many times do you need to tilt the board to win the game?</a:t>
            </a:r>
            <a:endParaRPr sz="1400"/>
          </a:p>
        </p:txBody>
      </p:sp>
      <p:pic>
        <p:nvPicPr>
          <p:cNvPr id="222" name="Google Shape;222;p31"/>
          <p:cNvPicPr preferRelativeResize="0"/>
          <p:nvPr/>
        </p:nvPicPr>
        <p:blipFill rotWithShape="1">
          <a:blip r:embed="rId3">
            <a:alphaModFix/>
          </a:blip>
          <a:srcRect b="0" l="11077" r="11077" t="0"/>
          <a:stretch/>
        </p:blipFill>
        <p:spPr>
          <a:xfrm>
            <a:off x="1150600" y="159025"/>
            <a:ext cx="2275000" cy="19470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Problem Solutions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ph idx="4294967295" type="body"/>
          </p:nvPr>
        </p:nvSpPr>
        <p:spPr>
          <a:xfrm>
            <a:off x="311700" y="1769575"/>
            <a:ext cx="2513400" cy="3022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Shortest Paths</a:t>
            </a:r>
            <a:endParaRPr sz="1400"/>
          </a:p>
          <a:p>
            <a:pPr indent="-317500" lvl="0" marL="457200" rtl="0" algn="l">
              <a:spcBef>
                <a:spcPts val="0"/>
              </a:spcBef>
              <a:spcAft>
                <a:spcPts val="0"/>
              </a:spcAft>
              <a:buSzPts val="1400"/>
              <a:buChar char="●"/>
            </a:pPr>
            <a:r>
              <a:rPr lang="en" sz="1400"/>
              <a:t>Generated Graphs</a:t>
            </a:r>
            <a:endParaRPr sz="1400"/>
          </a:p>
        </p:txBody>
      </p:sp>
      <p:sp>
        <p:nvSpPr>
          <p:cNvPr id="228" name="Google Shape;228;p32"/>
          <p:cNvSpPr txBox="1"/>
          <p:nvPr>
            <p:ph idx="4294967295" type="title"/>
          </p:nvPr>
        </p:nvSpPr>
        <p:spPr>
          <a:xfrm>
            <a:off x="311700" y="391350"/>
            <a:ext cx="8520600" cy="62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Incline Game</a:t>
            </a:r>
            <a:endParaRPr>
              <a:solidFill>
                <a:schemeClr val="dk1"/>
              </a:solidFill>
            </a:endParaRPr>
          </a:p>
        </p:txBody>
      </p:sp>
      <p:sp>
        <p:nvSpPr>
          <p:cNvPr id="229" name="Google Shape;229;p32"/>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Techniques</a:t>
            </a:r>
            <a:endParaRPr b="1" sz="2100"/>
          </a:p>
        </p:txBody>
      </p:sp>
      <p:sp>
        <p:nvSpPr>
          <p:cNvPr id="230" name="Google Shape;230;p32"/>
          <p:cNvSpPr txBox="1"/>
          <p:nvPr>
            <p:ph idx="4294967295" type="body"/>
          </p:nvPr>
        </p:nvSpPr>
        <p:spPr>
          <a:xfrm>
            <a:off x="2825077" y="1769575"/>
            <a:ext cx="5898300" cy="3022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Split each cell (X, Y) into four:</a:t>
            </a:r>
            <a:endParaRPr sz="1400"/>
          </a:p>
          <a:p>
            <a:pPr indent="-317500" lvl="1" marL="914400" rtl="0" algn="l">
              <a:spcBef>
                <a:spcPts val="0"/>
              </a:spcBef>
              <a:spcAft>
                <a:spcPts val="0"/>
              </a:spcAft>
              <a:buSzPts val="1400"/>
              <a:buChar char="○"/>
            </a:pPr>
            <a:r>
              <a:rPr lang="en"/>
              <a:t>(X, Y, West = travelling left</a:t>
            </a:r>
            <a:endParaRPr/>
          </a:p>
          <a:p>
            <a:pPr indent="-317500" lvl="1" marL="914400" rtl="0" algn="l">
              <a:spcBef>
                <a:spcPts val="0"/>
              </a:spcBef>
              <a:spcAft>
                <a:spcPts val="0"/>
              </a:spcAft>
              <a:buSzPts val="1400"/>
              <a:buChar char="○"/>
            </a:pPr>
            <a:r>
              <a:rPr lang="en"/>
              <a:t>(X, Y, North = travelling up</a:t>
            </a:r>
            <a:endParaRPr/>
          </a:p>
          <a:p>
            <a:pPr indent="-317500" lvl="1" marL="914400" rtl="0" algn="l">
              <a:spcBef>
                <a:spcPts val="0"/>
              </a:spcBef>
              <a:spcAft>
                <a:spcPts val="0"/>
              </a:spcAft>
              <a:buSzPts val="1400"/>
              <a:buChar char="○"/>
            </a:pPr>
            <a:r>
              <a:rPr lang="en"/>
              <a:t>(X, Y East = travelling right</a:t>
            </a:r>
            <a:endParaRPr/>
          </a:p>
          <a:p>
            <a:pPr indent="-317500" lvl="1" marL="914400" rtl="0" algn="l">
              <a:spcBef>
                <a:spcPts val="0"/>
              </a:spcBef>
              <a:spcAft>
                <a:spcPts val="0"/>
              </a:spcAft>
              <a:buSzPts val="1400"/>
              <a:buChar char="○"/>
            </a:pPr>
            <a:r>
              <a:rPr lang="en"/>
              <a:t>(X, Y, South) = travelling down</a:t>
            </a:r>
            <a:endParaRPr/>
          </a:p>
          <a:p>
            <a:pPr indent="-317500" lvl="0" marL="457200" rtl="0" algn="l">
              <a:spcBef>
                <a:spcPts val="0"/>
              </a:spcBef>
              <a:spcAft>
                <a:spcPts val="0"/>
              </a:spcAft>
              <a:buSzPts val="1400"/>
              <a:buChar char="●"/>
            </a:pPr>
            <a:r>
              <a:rPr lang="en" sz="1400"/>
              <a:t>If we are already travelling in </a:t>
            </a:r>
            <a:r>
              <a:rPr lang="en" sz="1400"/>
              <a:t>direction</a:t>
            </a:r>
            <a:r>
              <a:rPr lang="en" sz="1400"/>
              <a:t> D, then the cost of continuing to move from point (X, Y, D) to (X+x[D], Y+y[D], D) is zero assuming the cell is empty.</a:t>
            </a:r>
            <a:endParaRPr sz="1400"/>
          </a:p>
          <a:p>
            <a:pPr indent="-317500" lvl="1" marL="914400" rtl="0" algn="l">
              <a:spcBef>
                <a:spcPts val="0"/>
              </a:spcBef>
              <a:spcAft>
                <a:spcPts val="0"/>
              </a:spcAft>
              <a:buSzPts val="1400"/>
              <a:buChar char="○"/>
            </a:pPr>
            <a:r>
              <a:rPr lang="en"/>
              <a:t>If the cell is not empty, then the cost of changing direction is exactly one. Add edges between (X, Y, D) and (X, Y, W/N/E/S</a:t>
            </a:r>
            <a:r>
              <a:rPr lang="en"/>
              <a:t>) if D leads towards an occupied cell.</a:t>
            </a:r>
            <a:endParaRPr/>
          </a:p>
          <a:p>
            <a:pPr indent="-317500" lvl="0" marL="457200" rtl="0" algn="l">
              <a:spcBef>
                <a:spcPts val="0"/>
              </a:spcBef>
              <a:spcAft>
                <a:spcPts val="0"/>
              </a:spcAft>
              <a:buSzPts val="1400"/>
              <a:buChar char="●"/>
            </a:pPr>
            <a:r>
              <a:rPr lang="en" sz="1400"/>
              <a:t>Run Dijkstra’s algorithm, or a hybrid depth/breadth-first-search, to find the shortest path on this graph.</a:t>
            </a:r>
            <a:endParaRPr sz="1400"/>
          </a:p>
        </p:txBody>
      </p:sp>
      <p:sp>
        <p:nvSpPr>
          <p:cNvPr id="231" name="Google Shape;231;p32"/>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Algorithm</a:t>
            </a:r>
            <a:endParaRPr b="1" sz="2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3"/>
          <p:cNvSpPr txBox="1"/>
          <p:nvPr>
            <p:ph type="title"/>
          </p:nvPr>
        </p:nvSpPr>
        <p:spPr>
          <a:xfrm>
            <a:off x="-195775" y="1233175"/>
            <a:ext cx="49923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Joinery</a:t>
            </a:r>
            <a:endParaRPr/>
          </a:p>
        </p:txBody>
      </p:sp>
      <p:sp>
        <p:nvSpPr>
          <p:cNvPr id="237" name="Google Shape;237;p33"/>
          <p:cNvSpPr txBox="1"/>
          <p:nvPr>
            <p:ph idx="1" type="subTitle"/>
          </p:nvPr>
        </p:nvSpPr>
        <p:spPr>
          <a:xfrm>
            <a:off x="265500" y="2779477"/>
            <a:ext cx="4045200" cy="15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73</a:t>
            </a:r>
            <a:r>
              <a:rPr b="1" lang="en"/>
              <a:t> </a:t>
            </a:r>
            <a:r>
              <a:rPr lang="en"/>
              <a:t>correct • solved at: </a:t>
            </a:r>
            <a:r>
              <a:rPr b="1" lang="en"/>
              <a:t>00:04</a:t>
            </a:r>
            <a:r>
              <a:rPr lang="en"/>
              <a:t> by</a:t>
            </a:r>
            <a:endParaRPr/>
          </a:p>
          <a:p>
            <a:pPr indent="0" lvl="0" marL="0" rtl="0" algn="ctr">
              <a:spcBef>
                <a:spcPts val="0"/>
              </a:spcBef>
              <a:spcAft>
                <a:spcPts val="0"/>
              </a:spcAft>
              <a:buNone/>
            </a:pPr>
            <a:r>
              <a:rPr b="1" lang="en" sz="1400"/>
              <a:t>ACMepted</a:t>
            </a:r>
            <a:endParaRPr b="1" sz="1400"/>
          </a:p>
          <a:p>
            <a:pPr indent="0" lvl="0" marL="0" rtl="0" algn="ctr">
              <a:spcBef>
                <a:spcPts val="0"/>
              </a:spcBef>
              <a:spcAft>
                <a:spcPts val="0"/>
              </a:spcAft>
              <a:buNone/>
            </a:pPr>
            <a:r>
              <a:rPr b="1" lang="en" sz="1400"/>
              <a:t>University of Cambridge</a:t>
            </a:r>
            <a:endParaRPr b="1" sz="1400"/>
          </a:p>
          <a:p>
            <a:pPr indent="0" lvl="0" marL="0" rtl="0" algn="l">
              <a:spcBef>
                <a:spcPts val="0"/>
              </a:spcBef>
              <a:spcAft>
                <a:spcPts val="0"/>
              </a:spcAft>
              <a:buNone/>
            </a:pPr>
            <a:r>
              <a:t/>
            </a:r>
            <a:endParaRPr/>
          </a:p>
        </p:txBody>
      </p:sp>
      <p:sp>
        <p:nvSpPr>
          <p:cNvPr id="238" name="Google Shape;238;p33"/>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Overview</a:t>
            </a:r>
            <a:endParaRPr sz="1400"/>
          </a:p>
          <a:p>
            <a:pPr indent="-317500" lvl="0" marL="457200" rtl="0" algn="l">
              <a:spcBef>
                <a:spcPts val="800"/>
              </a:spcBef>
              <a:spcAft>
                <a:spcPts val="0"/>
              </a:spcAft>
              <a:buSzPts val="1400"/>
              <a:buChar char="●"/>
            </a:pPr>
            <a:r>
              <a:rPr lang="en" sz="1400"/>
              <a:t>Find two pieces of wood which, when laid lengthways, will have a total length of at least T.</a:t>
            </a:r>
            <a:endParaRPr sz="1400"/>
          </a:p>
          <a:p>
            <a:pPr indent="-317500" lvl="1" marL="914400" rtl="0" algn="l">
              <a:spcBef>
                <a:spcPts val="0"/>
              </a:spcBef>
              <a:spcAft>
                <a:spcPts val="0"/>
              </a:spcAft>
              <a:buSzPts val="1400"/>
              <a:buChar char="○"/>
            </a:pPr>
            <a:r>
              <a:rPr lang="en"/>
              <a:t>If there are multiple, pick the pair with the smallest total.</a:t>
            </a:r>
            <a:endParaRPr sz="1400"/>
          </a:p>
        </p:txBody>
      </p:sp>
      <p:pic>
        <p:nvPicPr>
          <p:cNvPr id="239" name="Google Shape;239;p33"/>
          <p:cNvPicPr preferRelativeResize="0"/>
          <p:nvPr/>
        </p:nvPicPr>
        <p:blipFill rotWithShape="1">
          <a:blip r:embed="rId3">
            <a:alphaModFix/>
          </a:blip>
          <a:srcRect b="0" l="6055" r="6055" t="0"/>
          <a:stretch/>
        </p:blipFill>
        <p:spPr>
          <a:xfrm>
            <a:off x="958400" y="85717"/>
            <a:ext cx="2659400" cy="2017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4"/>
          <p:cNvSpPr txBox="1"/>
          <p:nvPr>
            <p:ph idx="4294967295" type="body"/>
          </p:nvPr>
        </p:nvSpPr>
        <p:spPr>
          <a:xfrm>
            <a:off x="311700" y="1769575"/>
            <a:ext cx="2513400" cy="3022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Sorting</a:t>
            </a:r>
            <a:endParaRPr sz="1400"/>
          </a:p>
          <a:p>
            <a:pPr indent="-317500" lvl="0" marL="457200" rtl="0" algn="l">
              <a:spcBef>
                <a:spcPts val="0"/>
              </a:spcBef>
              <a:spcAft>
                <a:spcPts val="0"/>
              </a:spcAft>
              <a:buSzPts val="1400"/>
              <a:buChar char="●"/>
            </a:pPr>
            <a:r>
              <a:rPr lang="en" sz="1400"/>
              <a:t>Two Pointers</a:t>
            </a:r>
            <a:endParaRPr sz="1400"/>
          </a:p>
          <a:p>
            <a:pPr indent="0" lvl="0" marL="0" rtl="0" algn="l">
              <a:spcBef>
                <a:spcPts val="0"/>
              </a:spcBef>
              <a:spcAft>
                <a:spcPts val="0"/>
              </a:spcAft>
              <a:buNone/>
            </a:pPr>
            <a:r>
              <a:rPr lang="en" sz="1400"/>
              <a:t>		</a:t>
            </a:r>
            <a:endParaRPr sz="1400"/>
          </a:p>
        </p:txBody>
      </p:sp>
      <p:sp>
        <p:nvSpPr>
          <p:cNvPr id="245" name="Google Shape;245;p34"/>
          <p:cNvSpPr txBox="1"/>
          <p:nvPr>
            <p:ph idx="4294967295" type="title"/>
          </p:nvPr>
        </p:nvSpPr>
        <p:spPr>
          <a:xfrm>
            <a:off x="311700" y="391350"/>
            <a:ext cx="8520600" cy="62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Joinery</a:t>
            </a:r>
            <a:endParaRPr>
              <a:solidFill>
                <a:schemeClr val="dk1"/>
              </a:solidFill>
            </a:endParaRPr>
          </a:p>
        </p:txBody>
      </p:sp>
      <p:sp>
        <p:nvSpPr>
          <p:cNvPr id="246" name="Google Shape;246;p34"/>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Techniques</a:t>
            </a:r>
            <a:endParaRPr b="1" sz="2100"/>
          </a:p>
        </p:txBody>
      </p:sp>
      <p:sp>
        <p:nvSpPr>
          <p:cNvPr id="247" name="Google Shape;247;p34"/>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Algorithm</a:t>
            </a:r>
            <a:endParaRPr b="1" sz="2100"/>
          </a:p>
        </p:txBody>
      </p:sp>
      <p:sp>
        <p:nvSpPr>
          <p:cNvPr id="248" name="Google Shape;248;p34"/>
          <p:cNvSpPr txBox="1"/>
          <p:nvPr>
            <p:ph idx="4294967295" type="body"/>
          </p:nvPr>
        </p:nvSpPr>
        <p:spPr>
          <a:xfrm>
            <a:off x="2825075" y="1769575"/>
            <a:ext cx="5898300" cy="33339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sz="1400"/>
              <a:t>Really, nodes of the same kind are </a:t>
            </a:r>
            <a:r>
              <a:rPr b="1" lang="en" sz="1400"/>
              <a:t>not</a:t>
            </a:r>
            <a:r>
              <a:rPr lang="en" sz="1400"/>
              <a:t> the same, we just need to go to any of them at some time T.</a:t>
            </a:r>
            <a:endParaRPr sz="1400"/>
          </a:p>
          <a:p>
            <a:pPr indent="-317500" lvl="0" marL="457200" marR="0" rtl="0" algn="l">
              <a:lnSpc>
                <a:spcPct val="115000"/>
              </a:lnSpc>
              <a:spcBef>
                <a:spcPts val="0"/>
              </a:spcBef>
              <a:spcAft>
                <a:spcPts val="0"/>
              </a:spcAft>
              <a:buSzPts val="1400"/>
              <a:buChar char="●"/>
            </a:pPr>
            <a:r>
              <a:rPr lang="en" sz="1400"/>
              <a:t>So we can make a table of cost_to_visit[T][NodeId] and only fill it in for the relevant kinds of node at time T.</a:t>
            </a:r>
            <a:endParaRPr sz="1400"/>
          </a:p>
          <a:p>
            <a:pPr indent="-317500" lvl="1" marL="914400" marR="0" rtl="0" algn="l">
              <a:lnSpc>
                <a:spcPct val="115000"/>
              </a:lnSpc>
              <a:spcBef>
                <a:spcPts val="0"/>
              </a:spcBef>
              <a:spcAft>
                <a:spcPts val="0"/>
              </a:spcAft>
              <a:buSzPts val="1400"/>
              <a:buChar char="○"/>
            </a:pPr>
            <a:r>
              <a:rPr lang="en"/>
              <a:t>Iterate through T in increasing order and do an all-pairs comparison to find if:</a:t>
            </a:r>
            <a:endParaRPr/>
          </a:p>
          <a:p>
            <a:pPr indent="-317500" lvl="2" marL="1371600" marR="0" rtl="0" algn="l">
              <a:lnSpc>
                <a:spcPct val="115000"/>
              </a:lnSpc>
              <a:spcBef>
                <a:spcPts val="0"/>
              </a:spcBef>
              <a:spcAft>
                <a:spcPts val="0"/>
              </a:spcAft>
              <a:buSzPts val="1400"/>
              <a:buChar char="■"/>
            </a:pPr>
            <a:r>
              <a:rPr lang="en"/>
              <a:t>Station at T is valid to leave from</a:t>
            </a:r>
            <a:endParaRPr/>
          </a:p>
          <a:p>
            <a:pPr indent="-317500" lvl="2" marL="1371600" marR="0" rtl="0" algn="l">
              <a:lnSpc>
                <a:spcPct val="115000"/>
              </a:lnSpc>
              <a:spcBef>
                <a:spcPts val="0"/>
              </a:spcBef>
              <a:spcAft>
                <a:spcPts val="0"/>
              </a:spcAft>
              <a:buSzPts val="1400"/>
              <a:buChar char="■"/>
            </a:pPr>
            <a:r>
              <a:rPr lang="en"/>
              <a:t>Station at T+1 is valid to go to.</a:t>
            </a:r>
            <a:endParaRPr sz="1400"/>
          </a:p>
          <a:p>
            <a:pPr indent="-317500" lvl="0" marL="457200" marR="0" rtl="0" algn="l">
              <a:lnSpc>
                <a:spcPct val="115000"/>
              </a:lnSpc>
              <a:spcBef>
                <a:spcPts val="0"/>
              </a:spcBef>
              <a:spcAft>
                <a:spcPts val="0"/>
              </a:spcAft>
              <a:buSzPts val="1400"/>
              <a:buChar char="●"/>
            </a:pPr>
            <a:r>
              <a:rPr lang="en" sz="1400"/>
              <a:t>Read off the minimum number in row T of the matrix at the end.</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5"/>
          <p:cNvSpPr txBox="1"/>
          <p:nvPr>
            <p:ph type="title"/>
          </p:nvPr>
        </p:nvSpPr>
        <p:spPr>
          <a:xfrm>
            <a:off x="-195775" y="1233175"/>
            <a:ext cx="49923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Keeping Time</a:t>
            </a:r>
            <a:endParaRPr/>
          </a:p>
        </p:txBody>
      </p:sp>
      <p:sp>
        <p:nvSpPr>
          <p:cNvPr id="254" name="Google Shape;254;p35"/>
          <p:cNvSpPr txBox="1"/>
          <p:nvPr>
            <p:ph idx="1" type="subTitle"/>
          </p:nvPr>
        </p:nvSpPr>
        <p:spPr>
          <a:xfrm>
            <a:off x="265500" y="2779477"/>
            <a:ext cx="4045200" cy="15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36</a:t>
            </a:r>
            <a:r>
              <a:rPr b="1" lang="en"/>
              <a:t> </a:t>
            </a:r>
            <a:r>
              <a:rPr lang="en"/>
              <a:t>correct • solved at: </a:t>
            </a:r>
            <a:r>
              <a:rPr b="1" lang="en"/>
              <a:t>01:30</a:t>
            </a:r>
            <a:r>
              <a:rPr lang="en"/>
              <a:t> by</a:t>
            </a:r>
            <a:endParaRPr/>
          </a:p>
          <a:p>
            <a:pPr indent="0" lvl="0" marL="0" rtl="0" algn="ctr">
              <a:spcBef>
                <a:spcPts val="0"/>
              </a:spcBef>
              <a:spcAft>
                <a:spcPts val="0"/>
              </a:spcAft>
              <a:buNone/>
            </a:pPr>
            <a:r>
              <a:rPr b="1" lang="en" sz="1400"/>
              <a:t>we &lt;3 ronnie</a:t>
            </a:r>
            <a:endParaRPr b="1" sz="1400"/>
          </a:p>
          <a:p>
            <a:pPr indent="0" lvl="0" marL="0" rtl="0" algn="ctr">
              <a:spcBef>
                <a:spcPts val="0"/>
              </a:spcBef>
              <a:spcAft>
                <a:spcPts val="0"/>
              </a:spcAft>
              <a:buNone/>
            </a:pPr>
            <a:r>
              <a:rPr b="1" lang="en" sz="1400"/>
              <a:t>University of Oxford</a:t>
            </a:r>
            <a:endParaRPr/>
          </a:p>
        </p:txBody>
      </p:sp>
      <p:sp>
        <p:nvSpPr>
          <p:cNvPr id="255" name="Google Shape;255;p35"/>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Overview</a:t>
            </a:r>
            <a:endParaRPr sz="1400"/>
          </a:p>
          <a:p>
            <a:pPr indent="-317500" lvl="0" marL="457200" rtl="0" algn="l">
              <a:spcBef>
                <a:spcPts val="800"/>
              </a:spcBef>
              <a:spcAft>
                <a:spcPts val="0"/>
              </a:spcAft>
              <a:buSzPts val="1400"/>
              <a:buChar char="●"/>
            </a:pPr>
            <a:r>
              <a:rPr lang="en" sz="1400"/>
              <a:t>Gears turn against other gears, imparting a spin in the opposite direction.</a:t>
            </a:r>
            <a:endParaRPr sz="1400"/>
          </a:p>
          <a:p>
            <a:pPr indent="-317500" lvl="1" marL="914400" rtl="0" algn="l">
              <a:spcBef>
                <a:spcPts val="0"/>
              </a:spcBef>
              <a:spcAft>
                <a:spcPts val="0"/>
              </a:spcAft>
              <a:buSzPts val="1400"/>
              <a:buChar char="○"/>
            </a:pPr>
            <a:r>
              <a:rPr lang="en"/>
              <a:t>Sometimes, two gears share an axle and turn at exactly the same speed</a:t>
            </a:r>
            <a:endParaRPr/>
          </a:p>
          <a:p>
            <a:pPr indent="-317500" lvl="1" marL="914400" rtl="0" algn="l">
              <a:spcBef>
                <a:spcPts val="0"/>
              </a:spcBef>
              <a:spcAft>
                <a:spcPts val="0"/>
              </a:spcAft>
              <a:buSzPts val="1400"/>
              <a:buChar char="○"/>
            </a:pPr>
            <a:r>
              <a:rPr lang="en"/>
              <a:t>Sometimes, a loop of gears forms and either matches or breaks an existing set of relations.</a:t>
            </a:r>
            <a:endParaRPr/>
          </a:p>
          <a:p>
            <a:pPr indent="-317500" lvl="0" marL="457200" rtl="0" algn="l">
              <a:spcBef>
                <a:spcPts val="0"/>
              </a:spcBef>
              <a:spcAft>
                <a:spcPts val="0"/>
              </a:spcAft>
              <a:buSzPts val="1400"/>
              <a:buChar char="●"/>
            </a:pPr>
            <a:r>
              <a:rPr lang="en" sz="1400"/>
              <a:t>Are all of the gears in a given configuration able to turn freely?</a:t>
            </a:r>
            <a:endParaRPr sz="1400"/>
          </a:p>
        </p:txBody>
      </p:sp>
      <p:pic>
        <p:nvPicPr>
          <p:cNvPr id="256" name="Google Shape;256;p35"/>
          <p:cNvPicPr preferRelativeResize="0"/>
          <p:nvPr/>
        </p:nvPicPr>
        <p:blipFill rotWithShape="1">
          <a:blip r:embed="rId3">
            <a:alphaModFix/>
          </a:blip>
          <a:srcRect b="3857" l="0" r="0" t="3866"/>
          <a:stretch/>
        </p:blipFill>
        <p:spPr>
          <a:xfrm>
            <a:off x="819450" y="149075"/>
            <a:ext cx="2961853" cy="18215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idx="4294967295" type="body"/>
          </p:nvPr>
        </p:nvSpPr>
        <p:spPr>
          <a:xfrm>
            <a:off x="311700" y="1769575"/>
            <a:ext cx="2513400" cy="3022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DFS</a:t>
            </a:r>
            <a:endParaRPr sz="1400"/>
          </a:p>
          <a:p>
            <a:pPr indent="-317500" lvl="0" marL="457200" rtl="0" algn="l">
              <a:spcBef>
                <a:spcPts val="0"/>
              </a:spcBef>
              <a:spcAft>
                <a:spcPts val="0"/>
              </a:spcAft>
              <a:buSzPts val="1400"/>
              <a:buChar char="●"/>
            </a:pPr>
            <a:r>
              <a:rPr lang="en" sz="1400"/>
              <a:t>Integer Fields </a:t>
            </a:r>
            <a:endParaRPr sz="1400"/>
          </a:p>
          <a:p>
            <a:pPr indent="-317500" lvl="0" marL="457200" rtl="0" algn="l">
              <a:spcBef>
                <a:spcPts val="0"/>
              </a:spcBef>
              <a:spcAft>
                <a:spcPts val="0"/>
              </a:spcAft>
              <a:buSzPts val="1400"/>
              <a:buChar char="●"/>
            </a:pPr>
            <a:r>
              <a:rPr lang="en" sz="1400"/>
              <a:t>Chinese Remainder Theorem</a:t>
            </a:r>
            <a:endParaRPr sz="1400"/>
          </a:p>
        </p:txBody>
      </p:sp>
      <p:sp>
        <p:nvSpPr>
          <p:cNvPr id="262" name="Google Shape;262;p36"/>
          <p:cNvSpPr txBox="1"/>
          <p:nvPr>
            <p:ph idx="4294967295" type="title"/>
          </p:nvPr>
        </p:nvSpPr>
        <p:spPr>
          <a:xfrm>
            <a:off x="311700" y="391350"/>
            <a:ext cx="8520600" cy="62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Keeping Time</a:t>
            </a:r>
            <a:endParaRPr>
              <a:solidFill>
                <a:schemeClr val="dk1"/>
              </a:solidFill>
            </a:endParaRPr>
          </a:p>
        </p:txBody>
      </p:sp>
      <p:sp>
        <p:nvSpPr>
          <p:cNvPr id="263" name="Google Shape;263;p36"/>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Techniques</a:t>
            </a:r>
            <a:endParaRPr b="1" sz="2100"/>
          </a:p>
        </p:txBody>
      </p:sp>
      <p:sp>
        <p:nvSpPr>
          <p:cNvPr id="264" name="Google Shape;264;p36"/>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Algorithm</a:t>
            </a:r>
            <a:endParaRPr b="1" sz="2100"/>
          </a:p>
        </p:txBody>
      </p:sp>
      <p:sp>
        <p:nvSpPr>
          <p:cNvPr id="265" name="Google Shape;265;p36"/>
          <p:cNvSpPr txBox="1"/>
          <p:nvPr>
            <p:ph idx="4294967295" type="body"/>
          </p:nvPr>
        </p:nvSpPr>
        <p:spPr>
          <a:xfrm>
            <a:off x="2825077" y="1769575"/>
            <a:ext cx="5898300" cy="30228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sz="1400"/>
              <a:t>If two gears are connected on the same axle or by meshing, the speed of one is a simple multiple of the other:</a:t>
            </a:r>
            <a:endParaRPr sz="1400"/>
          </a:p>
          <a:p>
            <a:pPr indent="-317500" lvl="1" marL="914400" marR="0" rtl="0" algn="l">
              <a:lnSpc>
                <a:spcPct val="115000"/>
              </a:lnSpc>
              <a:spcBef>
                <a:spcPts val="0"/>
              </a:spcBef>
              <a:spcAft>
                <a:spcPts val="0"/>
              </a:spcAft>
              <a:buSzPts val="1400"/>
              <a:buChar char="○"/>
            </a:pPr>
            <a:r>
              <a:rPr lang="en"/>
              <a:t>Same axle: v[b] = v[a]</a:t>
            </a:r>
            <a:endParaRPr/>
          </a:p>
          <a:p>
            <a:pPr indent="-317500" lvl="1" marL="914400" marR="0" rtl="0" algn="l">
              <a:lnSpc>
                <a:spcPct val="115000"/>
              </a:lnSpc>
              <a:spcBef>
                <a:spcPts val="0"/>
              </a:spcBef>
              <a:spcAft>
                <a:spcPts val="0"/>
              </a:spcAft>
              <a:buSzPts val="1400"/>
              <a:buChar char="○"/>
            </a:pPr>
            <a:r>
              <a:rPr lang="en"/>
              <a:t>Meshing: v[b] = v[a] * -(r[a] / [r[b])</a:t>
            </a:r>
            <a:endParaRPr/>
          </a:p>
          <a:p>
            <a:pPr indent="-317500" lvl="0" marL="457200" marR="0" rtl="0" algn="l">
              <a:lnSpc>
                <a:spcPct val="115000"/>
              </a:lnSpc>
              <a:spcBef>
                <a:spcPts val="0"/>
              </a:spcBef>
              <a:spcAft>
                <a:spcPts val="0"/>
              </a:spcAft>
              <a:buSzPts val="1400"/>
              <a:buChar char="●"/>
            </a:pPr>
            <a:r>
              <a:rPr lang="en" sz="1400"/>
              <a:t>In short, we can run a DFS keeping track of the velocity of each gear relative to the first gear found on the DFS.</a:t>
            </a:r>
            <a:endParaRPr sz="1400"/>
          </a:p>
          <a:p>
            <a:pPr indent="-317500" lvl="1" marL="914400" marR="0" rtl="0" algn="l">
              <a:lnSpc>
                <a:spcPct val="115000"/>
              </a:lnSpc>
              <a:spcBef>
                <a:spcPts val="0"/>
              </a:spcBef>
              <a:spcAft>
                <a:spcPts val="0"/>
              </a:spcAft>
              <a:buSzPts val="1400"/>
              <a:buChar char="○"/>
            </a:pPr>
            <a:r>
              <a:rPr lang="en"/>
              <a:t>In case of visiting the same gear more than once in a DFS, check that the newly-calculated speed is the same as the old one.</a:t>
            </a:r>
            <a:endParaRPr/>
          </a:p>
          <a:p>
            <a:pPr indent="-317500" lvl="0" marL="457200" marR="0" rtl="0" algn="l">
              <a:lnSpc>
                <a:spcPct val="115000"/>
              </a:lnSpc>
              <a:spcBef>
                <a:spcPts val="0"/>
              </a:spcBef>
              <a:spcAft>
                <a:spcPts val="0"/>
              </a:spcAft>
              <a:buSzPts val="1400"/>
              <a:buChar char="●"/>
            </a:pPr>
            <a:r>
              <a:rPr lang="en" sz="1400"/>
              <a:t>Problem: the constraints mean that the numbers involved can be huge, or tiny, and we need perfect accuracy.</a:t>
            </a:r>
            <a:endParaRPr sz="1400"/>
          </a:p>
          <a:p>
            <a:pPr indent="-317500" lvl="1" marL="914400" marR="0" rtl="0" algn="l">
              <a:lnSpc>
                <a:spcPct val="115000"/>
              </a:lnSpc>
              <a:spcBef>
                <a:spcPts val="0"/>
              </a:spcBef>
              <a:spcAft>
                <a:spcPts val="0"/>
              </a:spcAft>
              <a:buSzPts val="1400"/>
              <a:buChar char="○"/>
            </a:pPr>
            <a:r>
              <a:rPr lang="en"/>
              <a:t>Solution: store speeds modulo multiple large randomly-chosen primes, a la Chinese Remainder Theorem.</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7"/>
          <p:cNvSpPr txBox="1"/>
          <p:nvPr>
            <p:ph type="title"/>
          </p:nvPr>
        </p:nvSpPr>
        <p:spPr>
          <a:xfrm>
            <a:off x="-195775" y="1233175"/>
            <a:ext cx="49923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Lasso</a:t>
            </a:r>
            <a:endParaRPr/>
          </a:p>
        </p:txBody>
      </p:sp>
      <p:sp>
        <p:nvSpPr>
          <p:cNvPr id="271" name="Google Shape;271;p37"/>
          <p:cNvSpPr txBox="1"/>
          <p:nvPr>
            <p:ph idx="1" type="subTitle"/>
          </p:nvPr>
        </p:nvSpPr>
        <p:spPr>
          <a:xfrm>
            <a:off x="265500" y="2779477"/>
            <a:ext cx="4045200" cy="15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1</a:t>
            </a:r>
            <a:r>
              <a:rPr b="1" lang="en"/>
              <a:t> </a:t>
            </a:r>
            <a:r>
              <a:rPr lang="en"/>
              <a:t>correct • solved at: </a:t>
            </a:r>
            <a:r>
              <a:rPr b="1" lang="en"/>
              <a:t>04:31</a:t>
            </a:r>
            <a:r>
              <a:rPr lang="en"/>
              <a:t> by</a:t>
            </a:r>
            <a:endParaRPr/>
          </a:p>
          <a:p>
            <a:pPr indent="0" lvl="0" marL="0" rtl="0" algn="ctr">
              <a:spcBef>
                <a:spcPts val="0"/>
              </a:spcBef>
              <a:spcAft>
                <a:spcPts val="0"/>
              </a:spcAft>
              <a:buNone/>
            </a:pPr>
            <a:r>
              <a:rPr b="1" lang="en" sz="1400"/>
              <a:t>Trinity’s Trinity</a:t>
            </a:r>
            <a:endParaRPr b="1" sz="1400"/>
          </a:p>
          <a:p>
            <a:pPr indent="0" lvl="0" marL="0" rtl="0" algn="ctr">
              <a:spcBef>
                <a:spcPts val="0"/>
              </a:spcBef>
              <a:spcAft>
                <a:spcPts val="0"/>
              </a:spcAft>
              <a:buNone/>
            </a:pPr>
            <a:r>
              <a:rPr b="1" lang="en" sz="1400"/>
              <a:t>University of Cambridge</a:t>
            </a:r>
            <a:endParaRPr/>
          </a:p>
        </p:txBody>
      </p:sp>
      <p:sp>
        <p:nvSpPr>
          <p:cNvPr id="272" name="Google Shape;272;p37"/>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Overview</a:t>
            </a:r>
            <a:endParaRPr sz="1400"/>
          </a:p>
          <a:p>
            <a:pPr indent="-317500" lvl="0" marL="457200" rtl="0" algn="l">
              <a:spcBef>
                <a:spcPts val="800"/>
              </a:spcBef>
              <a:spcAft>
                <a:spcPts val="0"/>
              </a:spcAft>
              <a:buSzPts val="1400"/>
              <a:buChar char="●"/>
            </a:pPr>
            <a:r>
              <a:rPr lang="en" sz="1400"/>
              <a:t>Create one or more hulls fully containing N cells of a grid so that they can’t get out of the grid.</a:t>
            </a:r>
            <a:endParaRPr sz="1400"/>
          </a:p>
          <a:p>
            <a:pPr indent="-317500" lvl="1" marL="914400" rtl="0" algn="l">
              <a:spcBef>
                <a:spcPts val="0"/>
              </a:spcBef>
              <a:spcAft>
                <a:spcPts val="0"/>
              </a:spcAft>
              <a:buSzPts val="1400"/>
              <a:buChar char="○"/>
            </a:pPr>
            <a:r>
              <a:rPr lang="en"/>
              <a:t>The line segments of the hulls can be 0, or 45, or 90 degrees from the horizontal.</a:t>
            </a:r>
            <a:endParaRPr/>
          </a:p>
        </p:txBody>
      </p:sp>
      <p:pic>
        <p:nvPicPr>
          <p:cNvPr id="273" name="Google Shape;273;p37"/>
          <p:cNvPicPr preferRelativeResize="0"/>
          <p:nvPr/>
        </p:nvPicPr>
        <p:blipFill rotWithShape="1">
          <a:blip r:embed="rId3">
            <a:alphaModFix/>
          </a:blip>
          <a:srcRect b="0" l="9935" r="9935" t="0"/>
          <a:stretch/>
        </p:blipFill>
        <p:spPr>
          <a:xfrm>
            <a:off x="1150306" y="106600"/>
            <a:ext cx="2300136" cy="1806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pSp>
        <p:nvGrpSpPr>
          <p:cNvPr id="278" name="Google Shape;278;p38"/>
          <p:cNvGrpSpPr/>
          <p:nvPr/>
        </p:nvGrpSpPr>
        <p:grpSpPr>
          <a:xfrm>
            <a:off x="1890075" y="2455250"/>
            <a:ext cx="842100" cy="842100"/>
            <a:chOff x="159225" y="2455250"/>
            <a:chExt cx="842100" cy="842100"/>
          </a:xfrm>
        </p:grpSpPr>
        <p:sp>
          <p:nvSpPr>
            <p:cNvPr id="279" name="Google Shape;279;p38"/>
            <p:cNvSpPr/>
            <p:nvPr/>
          </p:nvSpPr>
          <p:spPr>
            <a:xfrm>
              <a:off x="160425" y="2456450"/>
              <a:ext cx="839700" cy="839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38"/>
            <p:cNvCxnSpPr/>
            <p:nvPr/>
          </p:nvCxnSpPr>
          <p:spPr>
            <a:xfrm>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cxnSp>
          <p:nvCxnSpPr>
            <p:cNvPr id="281" name="Google Shape;281;p38"/>
            <p:cNvCxnSpPr/>
            <p:nvPr/>
          </p:nvCxnSpPr>
          <p:spPr>
            <a:xfrm flipH="1">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grpSp>
      <p:grpSp>
        <p:nvGrpSpPr>
          <p:cNvPr id="282" name="Google Shape;282;p38"/>
          <p:cNvGrpSpPr/>
          <p:nvPr/>
        </p:nvGrpSpPr>
        <p:grpSpPr>
          <a:xfrm>
            <a:off x="188425" y="4142388"/>
            <a:ext cx="842100" cy="842100"/>
            <a:chOff x="159225" y="2455250"/>
            <a:chExt cx="842100" cy="842100"/>
          </a:xfrm>
        </p:grpSpPr>
        <p:sp>
          <p:nvSpPr>
            <p:cNvPr id="283" name="Google Shape;283;p38"/>
            <p:cNvSpPr/>
            <p:nvPr/>
          </p:nvSpPr>
          <p:spPr>
            <a:xfrm>
              <a:off x="160425" y="2456450"/>
              <a:ext cx="839700" cy="839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4" name="Google Shape;284;p38"/>
            <p:cNvCxnSpPr/>
            <p:nvPr/>
          </p:nvCxnSpPr>
          <p:spPr>
            <a:xfrm>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cxnSp>
          <p:nvCxnSpPr>
            <p:cNvPr id="285" name="Google Shape;285;p38"/>
            <p:cNvCxnSpPr/>
            <p:nvPr/>
          </p:nvCxnSpPr>
          <p:spPr>
            <a:xfrm flipH="1">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grpSp>
      <p:grpSp>
        <p:nvGrpSpPr>
          <p:cNvPr id="286" name="Google Shape;286;p38"/>
          <p:cNvGrpSpPr/>
          <p:nvPr/>
        </p:nvGrpSpPr>
        <p:grpSpPr>
          <a:xfrm>
            <a:off x="188425" y="2455238"/>
            <a:ext cx="842100" cy="842100"/>
            <a:chOff x="159225" y="2455250"/>
            <a:chExt cx="842100" cy="842100"/>
          </a:xfrm>
        </p:grpSpPr>
        <p:sp>
          <p:nvSpPr>
            <p:cNvPr id="287" name="Google Shape;287;p38"/>
            <p:cNvSpPr/>
            <p:nvPr/>
          </p:nvSpPr>
          <p:spPr>
            <a:xfrm>
              <a:off x="160425" y="2456450"/>
              <a:ext cx="839700" cy="839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8" name="Google Shape;288;p38"/>
            <p:cNvCxnSpPr/>
            <p:nvPr/>
          </p:nvCxnSpPr>
          <p:spPr>
            <a:xfrm>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cxnSp>
          <p:nvCxnSpPr>
            <p:cNvPr id="289" name="Google Shape;289;p38"/>
            <p:cNvCxnSpPr/>
            <p:nvPr/>
          </p:nvCxnSpPr>
          <p:spPr>
            <a:xfrm flipH="1">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grpSp>
      <p:grpSp>
        <p:nvGrpSpPr>
          <p:cNvPr id="290" name="Google Shape;290;p38"/>
          <p:cNvGrpSpPr/>
          <p:nvPr/>
        </p:nvGrpSpPr>
        <p:grpSpPr>
          <a:xfrm>
            <a:off x="1039250" y="4142388"/>
            <a:ext cx="842100" cy="842100"/>
            <a:chOff x="159225" y="2455250"/>
            <a:chExt cx="842100" cy="842100"/>
          </a:xfrm>
        </p:grpSpPr>
        <p:sp>
          <p:nvSpPr>
            <p:cNvPr id="291" name="Google Shape;291;p38"/>
            <p:cNvSpPr/>
            <p:nvPr/>
          </p:nvSpPr>
          <p:spPr>
            <a:xfrm>
              <a:off x="160425" y="2456450"/>
              <a:ext cx="839700" cy="839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2" name="Google Shape;292;p38"/>
            <p:cNvCxnSpPr/>
            <p:nvPr/>
          </p:nvCxnSpPr>
          <p:spPr>
            <a:xfrm>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cxnSp>
          <p:nvCxnSpPr>
            <p:cNvPr id="293" name="Google Shape;293;p38"/>
            <p:cNvCxnSpPr/>
            <p:nvPr/>
          </p:nvCxnSpPr>
          <p:spPr>
            <a:xfrm flipH="1">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grpSp>
      <p:grpSp>
        <p:nvGrpSpPr>
          <p:cNvPr id="294" name="Google Shape;294;p38"/>
          <p:cNvGrpSpPr/>
          <p:nvPr/>
        </p:nvGrpSpPr>
        <p:grpSpPr>
          <a:xfrm>
            <a:off x="1886063" y="3302650"/>
            <a:ext cx="842100" cy="842100"/>
            <a:chOff x="159225" y="2455250"/>
            <a:chExt cx="842100" cy="842100"/>
          </a:xfrm>
        </p:grpSpPr>
        <p:sp>
          <p:nvSpPr>
            <p:cNvPr id="295" name="Google Shape;295;p38"/>
            <p:cNvSpPr/>
            <p:nvPr/>
          </p:nvSpPr>
          <p:spPr>
            <a:xfrm>
              <a:off x="160425" y="2456450"/>
              <a:ext cx="839700" cy="839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6" name="Google Shape;296;p38"/>
            <p:cNvCxnSpPr/>
            <p:nvPr/>
          </p:nvCxnSpPr>
          <p:spPr>
            <a:xfrm>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cxnSp>
          <p:nvCxnSpPr>
            <p:cNvPr id="297" name="Google Shape;297;p38"/>
            <p:cNvCxnSpPr/>
            <p:nvPr/>
          </p:nvCxnSpPr>
          <p:spPr>
            <a:xfrm flipH="1">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grpSp>
      <p:sp>
        <p:nvSpPr>
          <p:cNvPr id="298" name="Google Shape;298;p38"/>
          <p:cNvSpPr txBox="1"/>
          <p:nvPr>
            <p:ph idx="4294967295" type="body"/>
          </p:nvPr>
        </p:nvSpPr>
        <p:spPr>
          <a:xfrm>
            <a:off x="311700" y="1769575"/>
            <a:ext cx="2513400" cy="3022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Maximum Flow</a:t>
            </a:r>
            <a:endParaRPr sz="1400"/>
          </a:p>
        </p:txBody>
      </p:sp>
      <p:sp>
        <p:nvSpPr>
          <p:cNvPr id="299" name="Google Shape;299;p38"/>
          <p:cNvSpPr/>
          <p:nvPr/>
        </p:nvSpPr>
        <p:spPr>
          <a:xfrm>
            <a:off x="162663" y="2455250"/>
            <a:ext cx="2587225" cy="2536900"/>
          </a:xfrm>
          <a:custGeom>
            <a:rect b="b" l="l" r="r" t="t"/>
            <a:pathLst>
              <a:path extrusionOk="0" h="101476" w="103489">
                <a:moveTo>
                  <a:pt x="0" y="33929"/>
                </a:moveTo>
                <a:lnTo>
                  <a:pt x="33928" y="0"/>
                </a:lnTo>
                <a:lnTo>
                  <a:pt x="68786" y="0"/>
                </a:lnTo>
                <a:lnTo>
                  <a:pt x="68581" y="34864"/>
                </a:lnTo>
                <a:lnTo>
                  <a:pt x="103489" y="69561"/>
                </a:lnTo>
                <a:lnTo>
                  <a:pt x="103489" y="101476"/>
                </a:lnTo>
                <a:lnTo>
                  <a:pt x="35323" y="101476"/>
                </a:lnTo>
                <a:lnTo>
                  <a:pt x="620" y="66772"/>
                </a:lnTo>
                <a:close/>
              </a:path>
            </a:pathLst>
          </a:custGeom>
          <a:solidFill>
            <a:srgbClr val="88F728">
              <a:alpha val="17260"/>
            </a:srgbClr>
          </a:solidFill>
          <a:ln>
            <a:noFill/>
          </a:ln>
        </p:spPr>
      </p:sp>
      <p:grpSp>
        <p:nvGrpSpPr>
          <p:cNvPr id="300" name="Google Shape;300;p38"/>
          <p:cNvGrpSpPr/>
          <p:nvPr/>
        </p:nvGrpSpPr>
        <p:grpSpPr>
          <a:xfrm>
            <a:off x="1035238" y="3302638"/>
            <a:ext cx="842100" cy="842100"/>
            <a:chOff x="159225" y="2455250"/>
            <a:chExt cx="842100" cy="842100"/>
          </a:xfrm>
        </p:grpSpPr>
        <p:sp>
          <p:nvSpPr>
            <p:cNvPr id="301" name="Google Shape;301;p38"/>
            <p:cNvSpPr/>
            <p:nvPr/>
          </p:nvSpPr>
          <p:spPr>
            <a:xfrm>
              <a:off x="160425" y="2456450"/>
              <a:ext cx="839700" cy="8397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2" name="Google Shape;302;p38"/>
            <p:cNvCxnSpPr/>
            <p:nvPr/>
          </p:nvCxnSpPr>
          <p:spPr>
            <a:xfrm>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cxnSp>
          <p:nvCxnSpPr>
            <p:cNvPr id="303" name="Google Shape;303;p38"/>
            <p:cNvCxnSpPr/>
            <p:nvPr/>
          </p:nvCxnSpPr>
          <p:spPr>
            <a:xfrm flipH="1">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grpSp>
      <p:grpSp>
        <p:nvGrpSpPr>
          <p:cNvPr id="304" name="Google Shape;304;p38"/>
          <p:cNvGrpSpPr/>
          <p:nvPr/>
        </p:nvGrpSpPr>
        <p:grpSpPr>
          <a:xfrm>
            <a:off x="1890075" y="4142400"/>
            <a:ext cx="842100" cy="842100"/>
            <a:chOff x="159225" y="2455250"/>
            <a:chExt cx="842100" cy="842100"/>
          </a:xfrm>
        </p:grpSpPr>
        <p:sp>
          <p:nvSpPr>
            <p:cNvPr id="305" name="Google Shape;305;p38"/>
            <p:cNvSpPr/>
            <p:nvPr/>
          </p:nvSpPr>
          <p:spPr>
            <a:xfrm>
              <a:off x="160425" y="2456450"/>
              <a:ext cx="839700" cy="8397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6" name="Google Shape;306;p38"/>
            <p:cNvCxnSpPr/>
            <p:nvPr/>
          </p:nvCxnSpPr>
          <p:spPr>
            <a:xfrm>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cxnSp>
          <p:nvCxnSpPr>
            <p:cNvPr id="307" name="Google Shape;307;p38"/>
            <p:cNvCxnSpPr/>
            <p:nvPr/>
          </p:nvCxnSpPr>
          <p:spPr>
            <a:xfrm flipH="1">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grpSp>
      <p:grpSp>
        <p:nvGrpSpPr>
          <p:cNvPr id="308" name="Google Shape;308;p38"/>
          <p:cNvGrpSpPr/>
          <p:nvPr/>
        </p:nvGrpSpPr>
        <p:grpSpPr>
          <a:xfrm>
            <a:off x="184413" y="3302638"/>
            <a:ext cx="842100" cy="842100"/>
            <a:chOff x="159225" y="2455250"/>
            <a:chExt cx="842100" cy="842100"/>
          </a:xfrm>
        </p:grpSpPr>
        <p:sp>
          <p:nvSpPr>
            <p:cNvPr id="309" name="Google Shape;309;p38"/>
            <p:cNvSpPr/>
            <p:nvPr/>
          </p:nvSpPr>
          <p:spPr>
            <a:xfrm>
              <a:off x="160425" y="2456450"/>
              <a:ext cx="839700" cy="8397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0" name="Google Shape;310;p38"/>
            <p:cNvCxnSpPr/>
            <p:nvPr/>
          </p:nvCxnSpPr>
          <p:spPr>
            <a:xfrm>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cxnSp>
          <p:nvCxnSpPr>
            <p:cNvPr id="311" name="Google Shape;311;p38"/>
            <p:cNvCxnSpPr/>
            <p:nvPr/>
          </p:nvCxnSpPr>
          <p:spPr>
            <a:xfrm flipH="1">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grpSp>
      <p:grpSp>
        <p:nvGrpSpPr>
          <p:cNvPr id="312" name="Google Shape;312;p38"/>
          <p:cNvGrpSpPr/>
          <p:nvPr/>
        </p:nvGrpSpPr>
        <p:grpSpPr>
          <a:xfrm>
            <a:off x="1039250" y="2455238"/>
            <a:ext cx="842100" cy="842100"/>
            <a:chOff x="159225" y="2455250"/>
            <a:chExt cx="842100" cy="842100"/>
          </a:xfrm>
        </p:grpSpPr>
        <p:sp>
          <p:nvSpPr>
            <p:cNvPr id="313" name="Google Shape;313;p38"/>
            <p:cNvSpPr/>
            <p:nvPr/>
          </p:nvSpPr>
          <p:spPr>
            <a:xfrm>
              <a:off x="160425" y="2456450"/>
              <a:ext cx="839700" cy="8397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4" name="Google Shape;314;p38"/>
            <p:cNvCxnSpPr/>
            <p:nvPr/>
          </p:nvCxnSpPr>
          <p:spPr>
            <a:xfrm>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cxnSp>
          <p:nvCxnSpPr>
            <p:cNvPr id="315" name="Google Shape;315;p38"/>
            <p:cNvCxnSpPr/>
            <p:nvPr/>
          </p:nvCxnSpPr>
          <p:spPr>
            <a:xfrm flipH="1">
              <a:off x="159225" y="2455250"/>
              <a:ext cx="842100" cy="842100"/>
            </a:xfrm>
            <a:prstGeom prst="straightConnector1">
              <a:avLst/>
            </a:prstGeom>
            <a:noFill/>
            <a:ln cap="flat" cmpd="sng" w="9525">
              <a:solidFill>
                <a:schemeClr val="dk2"/>
              </a:solidFill>
              <a:prstDash val="solid"/>
              <a:round/>
              <a:headEnd len="med" w="med" type="none"/>
              <a:tailEnd len="med" w="med" type="none"/>
            </a:ln>
          </p:spPr>
        </p:cxnSp>
      </p:grpSp>
      <p:sp>
        <p:nvSpPr>
          <p:cNvPr id="316" name="Google Shape;316;p38"/>
          <p:cNvSpPr txBox="1"/>
          <p:nvPr>
            <p:ph idx="4294967295" type="title"/>
          </p:nvPr>
        </p:nvSpPr>
        <p:spPr>
          <a:xfrm>
            <a:off x="311700" y="391350"/>
            <a:ext cx="8520600" cy="62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Lasso</a:t>
            </a:r>
            <a:endParaRPr>
              <a:solidFill>
                <a:schemeClr val="dk1"/>
              </a:solidFill>
            </a:endParaRPr>
          </a:p>
        </p:txBody>
      </p:sp>
      <p:sp>
        <p:nvSpPr>
          <p:cNvPr id="317" name="Google Shape;317;p38"/>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Techniques</a:t>
            </a:r>
            <a:endParaRPr b="1" sz="2100"/>
          </a:p>
        </p:txBody>
      </p:sp>
      <p:sp>
        <p:nvSpPr>
          <p:cNvPr id="318" name="Google Shape;318;p38"/>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Algorithm</a:t>
            </a:r>
            <a:endParaRPr b="1" sz="2100"/>
          </a:p>
        </p:txBody>
      </p:sp>
      <p:sp>
        <p:nvSpPr>
          <p:cNvPr id="319" name="Google Shape;319;p38"/>
          <p:cNvSpPr txBox="1"/>
          <p:nvPr>
            <p:ph idx="4294967295" type="body"/>
          </p:nvPr>
        </p:nvSpPr>
        <p:spPr>
          <a:xfrm>
            <a:off x="2825077" y="1769575"/>
            <a:ext cx="5898300" cy="30228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sz="1400"/>
              <a:t>For the pure axis-aligned version of this problem, we’re looking for the </a:t>
            </a:r>
            <a:r>
              <a:rPr b="1" lang="en" sz="1400"/>
              <a:t>minimum cut</a:t>
            </a:r>
            <a:r>
              <a:rPr lang="en" sz="1400"/>
              <a:t> separating the outside edges from the sheep fields.</a:t>
            </a:r>
            <a:endParaRPr sz="1400"/>
          </a:p>
          <a:p>
            <a:pPr indent="-317500" lvl="1" marL="914400" marR="0" rtl="0" algn="l">
              <a:lnSpc>
                <a:spcPct val="115000"/>
              </a:lnSpc>
              <a:spcBef>
                <a:spcPts val="0"/>
              </a:spcBef>
              <a:spcAft>
                <a:spcPts val="0"/>
              </a:spcAft>
              <a:buSzPts val="1400"/>
              <a:buChar char="○"/>
            </a:pPr>
            <a:r>
              <a:rPr lang="en"/>
              <a:t>Draw a 1-edge from every field to its 4 neighbours.</a:t>
            </a:r>
            <a:endParaRPr/>
          </a:p>
          <a:p>
            <a:pPr indent="-317500" lvl="1" marL="914400" marR="0" rtl="0" algn="l">
              <a:lnSpc>
                <a:spcPct val="115000"/>
              </a:lnSpc>
              <a:spcBef>
                <a:spcPts val="0"/>
              </a:spcBef>
              <a:spcAft>
                <a:spcPts val="0"/>
              </a:spcAft>
              <a:buSzPts val="1400"/>
              <a:buChar char="○"/>
            </a:pPr>
            <a:r>
              <a:rPr lang="en"/>
              <a:t>Draw an ∞-edge from the source to each border edge.</a:t>
            </a:r>
            <a:endParaRPr/>
          </a:p>
          <a:p>
            <a:pPr indent="-317500" lvl="1" marL="914400" marR="0" rtl="0" algn="l">
              <a:lnSpc>
                <a:spcPct val="115000"/>
              </a:lnSpc>
              <a:spcBef>
                <a:spcPts val="0"/>
              </a:spcBef>
              <a:spcAft>
                <a:spcPts val="0"/>
              </a:spcAft>
              <a:buSzPts val="1400"/>
              <a:buChar char="○"/>
            </a:pPr>
            <a:r>
              <a:rPr lang="en"/>
              <a:t>Draw an ∞-edge from each sheep field to the sink.</a:t>
            </a:r>
            <a:endParaRPr/>
          </a:p>
          <a:p>
            <a:pPr indent="-317500" lvl="0" marL="457200" marR="0" rtl="0" algn="l">
              <a:lnSpc>
                <a:spcPct val="115000"/>
              </a:lnSpc>
              <a:spcBef>
                <a:spcPts val="0"/>
              </a:spcBef>
              <a:spcAft>
                <a:spcPts val="0"/>
              </a:spcAft>
              <a:buSzPts val="1400"/>
              <a:buChar char="●"/>
            </a:pPr>
            <a:r>
              <a:rPr lang="en" sz="1400"/>
              <a:t>The edges represent the necessity of removing every possible path from the border to the sheep fields, without removing the sheep fields or the borders themselves.</a:t>
            </a:r>
            <a:endParaRPr sz="1400"/>
          </a:p>
          <a:p>
            <a:pPr indent="-317500" lvl="0" marL="457200" marR="0" rtl="0" algn="l">
              <a:lnSpc>
                <a:spcPct val="115000"/>
              </a:lnSpc>
              <a:spcBef>
                <a:spcPts val="0"/>
              </a:spcBef>
              <a:spcAft>
                <a:spcPts val="0"/>
              </a:spcAft>
              <a:buSzPts val="1400"/>
              <a:buChar char="●"/>
            </a:pPr>
            <a:r>
              <a:rPr lang="en" sz="1400"/>
              <a:t>With 0/45/90 degrees the problem is similar. Split each field into 4 parts, diagonal edges cost=√½ and straight edges cost=1. </a:t>
            </a:r>
            <a:endParaRPr sz="1400"/>
          </a:p>
          <a:p>
            <a:pPr indent="-317500" lvl="1" marL="914400" marR="0" rtl="0" algn="l">
              <a:lnSpc>
                <a:spcPct val="115000"/>
              </a:lnSpc>
              <a:spcBef>
                <a:spcPts val="0"/>
              </a:spcBef>
              <a:spcAft>
                <a:spcPts val="0"/>
              </a:spcAft>
              <a:buSzPts val="1400"/>
              <a:buChar char="○"/>
            </a:pPr>
            <a:r>
              <a:rPr lang="en"/>
              <a:t>With some more geometry and time complexity, this can be adapted for any angles since only O(N^2) lines are special.</a:t>
            </a:r>
            <a:endParaRPr sz="1400"/>
          </a:p>
        </p:txBody>
      </p:sp>
      <p:cxnSp>
        <p:nvCxnSpPr>
          <p:cNvPr id="320" name="Google Shape;320;p38"/>
          <p:cNvCxnSpPr/>
          <p:nvPr/>
        </p:nvCxnSpPr>
        <p:spPr>
          <a:xfrm flipH="1" rot="10800000">
            <a:off x="528562" y="4473324"/>
            <a:ext cx="433800" cy="430200"/>
          </a:xfrm>
          <a:prstGeom prst="straightConnector1">
            <a:avLst/>
          </a:prstGeom>
          <a:noFill/>
          <a:ln cap="flat" cmpd="sng" w="19050">
            <a:solidFill>
              <a:srgbClr val="FF0000"/>
            </a:solidFill>
            <a:prstDash val="solid"/>
            <a:round/>
            <a:headEnd len="med" w="med" type="triangle"/>
            <a:tailEnd len="med" w="med" type="triangle"/>
          </a:ln>
          <a:effectLst>
            <a:outerShdw blurRad="142875" rotWithShape="0" algn="bl" dir="5820000" dist="38100">
              <a:srgbClr val="000000">
                <a:alpha val="94000"/>
              </a:srgbClr>
            </a:outerShdw>
          </a:effectLst>
        </p:spPr>
      </p:cxnSp>
      <p:cxnSp>
        <p:nvCxnSpPr>
          <p:cNvPr id="321" name="Google Shape;321;p38"/>
          <p:cNvCxnSpPr/>
          <p:nvPr/>
        </p:nvCxnSpPr>
        <p:spPr>
          <a:xfrm flipH="1" rot="10800000">
            <a:off x="239812" y="4254749"/>
            <a:ext cx="433800" cy="430200"/>
          </a:xfrm>
          <a:prstGeom prst="straightConnector1">
            <a:avLst/>
          </a:prstGeom>
          <a:noFill/>
          <a:ln cap="flat" cmpd="sng" w="19050">
            <a:solidFill>
              <a:srgbClr val="FF0000"/>
            </a:solidFill>
            <a:prstDash val="solid"/>
            <a:round/>
            <a:headEnd len="med" w="med" type="triangle"/>
            <a:tailEnd len="med" w="med" type="triangle"/>
          </a:ln>
          <a:effectLst>
            <a:outerShdw blurRad="142875" rotWithShape="0" algn="bl" dir="5820000" dist="38100">
              <a:srgbClr val="000000">
                <a:alpha val="94000"/>
              </a:srgbClr>
            </a:outerShdw>
          </a:effectLst>
        </p:spPr>
      </p:cxnSp>
      <p:cxnSp>
        <p:nvCxnSpPr>
          <p:cNvPr id="322" name="Google Shape;322;p38"/>
          <p:cNvCxnSpPr/>
          <p:nvPr/>
        </p:nvCxnSpPr>
        <p:spPr>
          <a:xfrm rot="10800000">
            <a:off x="1460300" y="4792649"/>
            <a:ext cx="0" cy="297600"/>
          </a:xfrm>
          <a:prstGeom prst="straightConnector1">
            <a:avLst/>
          </a:prstGeom>
          <a:noFill/>
          <a:ln cap="flat" cmpd="sng" w="19050">
            <a:solidFill>
              <a:srgbClr val="FF0000"/>
            </a:solidFill>
            <a:prstDash val="solid"/>
            <a:round/>
            <a:headEnd len="med" w="med" type="triangle"/>
            <a:tailEnd len="med" w="med" type="triangle"/>
          </a:ln>
          <a:effectLst>
            <a:outerShdw blurRad="142875" rotWithShape="0" algn="bl" dir="5820000" dist="38100">
              <a:srgbClr val="000000">
                <a:alpha val="94000"/>
              </a:srgbClr>
            </a:outerShdw>
          </a:effectLst>
        </p:spPr>
      </p:cxnSp>
      <p:cxnSp>
        <p:nvCxnSpPr>
          <p:cNvPr id="323" name="Google Shape;323;p38"/>
          <p:cNvCxnSpPr/>
          <p:nvPr/>
        </p:nvCxnSpPr>
        <p:spPr>
          <a:xfrm rot="10800000">
            <a:off x="1890075" y="2793386"/>
            <a:ext cx="0" cy="297600"/>
          </a:xfrm>
          <a:prstGeom prst="straightConnector1">
            <a:avLst/>
          </a:prstGeom>
          <a:noFill/>
          <a:ln cap="flat" cmpd="sng" w="19050">
            <a:solidFill>
              <a:srgbClr val="FF0000"/>
            </a:solidFill>
            <a:prstDash val="solid"/>
            <a:round/>
            <a:headEnd len="med" w="med" type="triangle"/>
            <a:tailEnd len="med" w="med" type="triangle"/>
          </a:ln>
          <a:effectLst>
            <a:outerShdw blurRad="142875" rotWithShape="0" algn="bl" dir="5820000" dist="38100">
              <a:srgbClr val="000000">
                <a:alpha val="94000"/>
              </a:srgbClr>
            </a:outerShdw>
          </a:effectLst>
        </p:spPr>
      </p:cxnSp>
      <p:cxnSp>
        <p:nvCxnSpPr>
          <p:cNvPr id="324" name="Google Shape;324;p38"/>
          <p:cNvCxnSpPr/>
          <p:nvPr/>
        </p:nvCxnSpPr>
        <p:spPr>
          <a:xfrm rot="10800000">
            <a:off x="1456287" y="2278049"/>
            <a:ext cx="0" cy="297600"/>
          </a:xfrm>
          <a:prstGeom prst="straightConnector1">
            <a:avLst/>
          </a:prstGeom>
          <a:noFill/>
          <a:ln cap="flat" cmpd="sng" w="19050">
            <a:solidFill>
              <a:srgbClr val="FF0000"/>
            </a:solidFill>
            <a:prstDash val="solid"/>
            <a:round/>
            <a:headEnd len="med" w="med" type="triangle"/>
            <a:tailEnd len="med" w="med" type="triangle"/>
          </a:ln>
          <a:effectLst>
            <a:outerShdw blurRad="142875" rotWithShape="0" algn="bl" dir="5820000" dist="38100">
              <a:srgbClr val="000000">
                <a:alpha val="94000"/>
              </a:srgbClr>
            </a:outerShdw>
          </a:effectLst>
        </p:spPr>
      </p:cxnSp>
      <p:cxnSp>
        <p:nvCxnSpPr>
          <p:cNvPr id="325" name="Google Shape;325;p38"/>
          <p:cNvCxnSpPr/>
          <p:nvPr/>
        </p:nvCxnSpPr>
        <p:spPr>
          <a:xfrm rot="10800000">
            <a:off x="224825" y="3574911"/>
            <a:ext cx="0" cy="297600"/>
          </a:xfrm>
          <a:prstGeom prst="straightConnector1">
            <a:avLst/>
          </a:prstGeom>
          <a:noFill/>
          <a:ln cap="flat" cmpd="sng" w="19050">
            <a:solidFill>
              <a:srgbClr val="FF0000"/>
            </a:solidFill>
            <a:prstDash val="solid"/>
            <a:round/>
            <a:headEnd len="med" w="med" type="triangle"/>
            <a:tailEnd len="med" w="med" type="triangle"/>
          </a:ln>
          <a:effectLst>
            <a:outerShdw blurRad="142875" rotWithShape="0" algn="bl" dir="5820000" dist="38100">
              <a:srgbClr val="000000">
                <a:alpha val="94000"/>
              </a:srgbClr>
            </a:outerShdw>
          </a:effectLst>
        </p:spPr>
      </p:cxnSp>
      <p:cxnSp>
        <p:nvCxnSpPr>
          <p:cNvPr id="326" name="Google Shape;326;p38"/>
          <p:cNvCxnSpPr/>
          <p:nvPr/>
        </p:nvCxnSpPr>
        <p:spPr>
          <a:xfrm rot="10800000">
            <a:off x="2689575" y="4414661"/>
            <a:ext cx="0" cy="297600"/>
          </a:xfrm>
          <a:prstGeom prst="straightConnector1">
            <a:avLst/>
          </a:prstGeom>
          <a:noFill/>
          <a:ln cap="flat" cmpd="sng" w="19050">
            <a:solidFill>
              <a:srgbClr val="FF0000"/>
            </a:solidFill>
            <a:prstDash val="solid"/>
            <a:round/>
            <a:headEnd len="med" w="med" type="triangle"/>
            <a:tailEnd len="med" w="med" type="triangle"/>
          </a:ln>
          <a:effectLst>
            <a:outerShdw blurRad="142875" rotWithShape="0" algn="bl" dir="5820000" dist="38100">
              <a:srgbClr val="000000">
                <a:alpha val="94000"/>
              </a:srgbClr>
            </a:outerShdw>
          </a:effectLst>
        </p:spPr>
      </p:cxnSp>
      <p:cxnSp>
        <p:nvCxnSpPr>
          <p:cNvPr id="327" name="Google Shape;327;p38"/>
          <p:cNvCxnSpPr/>
          <p:nvPr/>
        </p:nvCxnSpPr>
        <p:spPr>
          <a:xfrm rot="10800000">
            <a:off x="2307125" y="4819974"/>
            <a:ext cx="0" cy="297600"/>
          </a:xfrm>
          <a:prstGeom prst="straightConnector1">
            <a:avLst/>
          </a:prstGeom>
          <a:noFill/>
          <a:ln cap="flat" cmpd="sng" w="19050">
            <a:solidFill>
              <a:srgbClr val="FF0000"/>
            </a:solidFill>
            <a:prstDash val="solid"/>
            <a:round/>
            <a:headEnd len="med" w="med" type="triangle"/>
            <a:tailEnd len="med" w="med" type="triangle"/>
          </a:ln>
          <a:effectLst>
            <a:outerShdw blurRad="142875" rotWithShape="0" algn="bl" dir="5820000" dist="38100">
              <a:srgbClr val="000000">
                <a:alpha val="94000"/>
              </a:srgbClr>
            </a:outerShdw>
          </a:effectLst>
        </p:spPr>
      </p:cxnSp>
      <p:cxnSp>
        <p:nvCxnSpPr>
          <p:cNvPr id="328" name="Google Shape;328;p38"/>
          <p:cNvCxnSpPr/>
          <p:nvPr/>
        </p:nvCxnSpPr>
        <p:spPr>
          <a:xfrm flipH="1" rot="10800000">
            <a:off x="2234612" y="3614061"/>
            <a:ext cx="433800" cy="430200"/>
          </a:xfrm>
          <a:prstGeom prst="straightConnector1">
            <a:avLst/>
          </a:prstGeom>
          <a:noFill/>
          <a:ln cap="flat" cmpd="sng" w="19050">
            <a:solidFill>
              <a:srgbClr val="FF0000"/>
            </a:solidFill>
            <a:prstDash val="solid"/>
            <a:round/>
            <a:headEnd len="med" w="med" type="triangle"/>
            <a:tailEnd len="med" w="med" type="triangle"/>
          </a:ln>
          <a:effectLst>
            <a:outerShdw blurRad="142875" rotWithShape="0" algn="bl" dir="5820000" dist="38100">
              <a:srgbClr val="000000">
                <a:alpha val="94000"/>
              </a:srgbClr>
            </a:outerShdw>
          </a:effectLst>
        </p:spPr>
      </p:cxnSp>
      <p:cxnSp>
        <p:nvCxnSpPr>
          <p:cNvPr id="329" name="Google Shape;329;p38"/>
          <p:cNvCxnSpPr/>
          <p:nvPr/>
        </p:nvCxnSpPr>
        <p:spPr>
          <a:xfrm flipH="1" rot="10800000">
            <a:off x="1945862" y="3395486"/>
            <a:ext cx="433800" cy="430200"/>
          </a:xfrm>
          <a:prstGeom prst="straightConnector1">
            <a:avLst/>
          </a:prstGeom>
          <a:noFill/>
          <a:ln cap="flat" cmpd="sng" w="19050">
            <a:solidFill>
              <a:srgbClr val="FF0000"/>
            </a:solidFill>
            <a:prstDash val="solid"/>
            <a:round/>
            <a:headEnd len="med" w="med" type="triangle"/>
            <a:tailEnd len="med" w="med" type="triangle"/>
          </a:ln>
          <a:effectLst>
            <a:outerShdw blurRad="142875" rotWithShape="0" algn="bl" dir="5820000" dist="38100">
              <a:srgbClr val="000000">
                <a:alpha val="94000"/>
              </a:srgbClr>
            </a:outerShdw>
          </a:effectLst>
        </p:spPr>
      </p:cxnSp>
      <p:cxnSp>
        <p:nvCxnSpPr>
          <p:cNvPr id="330" name="Google Shape;330;p38"/>
          <p:cNvCxnSpPr/>
          <p:nvPr/>
        </p:nvCxnSpPr>
        <p:spPr>
          <a:xfrm flipH="1" rot="5400000">
            <a:off x="497862" y="2516836"/>
            <a:ext cx="433800" cy="430200"/>
          </a:xfrm>
          <a:prstGeom prst="straightConnector1">
            <a:avLst/>
          </a:prstGeom>
          <a:noFill/>
          <a:ln cap="flat" cmpd="sng" w="19050">
            <a:solidFill>
              <a:srgbClr val="FF0000"/>
            </a:solidFill>
            <a:prstDash val="solid"/>
            <a:round/>
            <a:headEnd len="med" w="med" type="triangle"/>
            <a:tailEnd len="med" w="med" type="triangle"/>
          </a:ln>
          <a:effectLst>
            <a:outerShdw blurRad="142875" rotWithShape="0" algn="bl" dir="5820000" dist="38100">
              <a:srgbClr val="000000">
                <a:alpha val="94000"/>
              </a:srgbClr>
            </a:outerShdw>
          </a:effectLst>
        </p:spPr>
      </p:cxnSp>
      <p:cxnSp>
        <p:nvCxnSpPr>
          <p:cNvPr id="331" name="Google Shape;331;p38"/>
          <p:cNvCxnSpPr/>
          <p:nvPr/>
        </p:nvCxnSpPr>
        <p:spPr>
          <a:xfrm flipH="1" rot="5400000">
            <a:off x="279287" y="2805586"/>
            <a:ext cx="433800" cy="430200"/>
          </a:xfrm>
          <a:prstGeom prst="straightConnector1">
            <a:avLst/>
          </a:prstGeom>
          <a:noFill/>
          <a:ln cap="flat" cmpd="sng" w="19050">
            <a:solidFill>
              <a:srgbClr val="FF0000"/>
            </a:solidFill>
            <a:prstDash val="solid"/>
            <a:round/>
            <a:headEnd len="med" w="med" type="triangle"/>
            <a:tailEnd len="med" w="med" type="triangle"/>
          </a:ln>
          <a:effectLst>
            <a:outerShdw blurRad="142875" rotWithShape="0" algn="bl" dir="5820000" dist="38100">
              <a:srgbClr val="000000">
                <a:alpha val="94000"/>
              </a:srgbClr>
            </a:outerShdw>
          </a:effectLst>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9"/>
          <p:cNvSpPr/>
          <p:nvPr/>
        </p:nvSpPr>
        <p:spPr>
          <a:xfrm>
            <a:off x="0" y="2170475"/>
            <a:ext cx="9144000" cy="11643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9"/>
          <p:cNvSpPr txBox="1"/>
          <p:nvPr>
            <p:ph idx="4294967295" type="subTitle"/>
          </p:nvPr>
        </p:nvSpPr>
        <p:spPr>
          <a:xfrm>
            <a:off x="494950" y="2789125"/>
            <a:ext cx="8117700" cy="432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u="sng">
                <a:solidFill>
                  <a:schemeClr val="hlink"/>
                </a:solidFill>
                <a:hlinkClick r:id="rId3"/>
              </a:rPr>
              <a:t>http://ukiepc2022.cloudcontest.org/</a:t>
            </a:r>
            <a:endParaRPr>
              <a:solidFill>
                <a:srgbClr val="FFFFFF"/>
              </a:solidFill>
            </a:endParaRPr>
          </a:p>
        </p:txBody>
      </p:sp>
      <p:sp>
        <p:nvSpPr>
          <p:cNvPr id="338" name="Google Shape;338;p39"/>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Final Standings</a:t>
            </a:r>
            <a:endParaRPr/>
          </a:p>
        </p:txBody>
      </p:sp>
      <p:pic>
        <p:nvPicPr>
          <p:cNvPr id="339" name="Google Shape;339;p39"/>
          <p:cNvPicPr preferRelativeResize="0"/>
          <p:nvPr/>
        </p:nvPicPr>
        <p:blipFill>
          <a:blip r:embed="rId4">
            <a:alphaModFix/>
          </a:blip>
          <a:stretch>
            <a:fillRect/>
          </a:stretch>
        </p:blipFill>
        <p:spPr>
          <a:xfrm>
            <a:off x="5618741" y="828525"/>
            <a:ext cx="3140518"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195775" y="1233175"/>
            <a:ext cx="49923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Alpine pass</a:t>
            </a:r>
            <a:endParaRPr/>
          </a:p>
        </p:txBody>
      </p:sp>
      <p:sp>
        <p:nvSpPr>
          <p:cNvPr id="81" name="Google Shape;81;p15"/>
          <p:cNvSpPr txBox="1"/>
          <p:nvPr>
            <p:ph idx="1" type="subTitle"/>
          </p:nvPr>
        </p:nvSpPr>
        <p:spPr>
          <a:xfrm>
            <a:off x="265500" y="2779477"/>
            <a:ext cx="4045200" cy="15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19 </a:t>
            </a:r>
            <a:r>
              <a:rPr lang="en"/>
              <a:t>correct • solved at: </a:t>
            </a:r>
            <a:r>
              <a:rPr b="1" lang="en"/>
              <a:t>01</a:t>
            </a:r>
            <a:r>
              <a:rPr b="1" lang="en"/>
              <a:t>:31</a:t>
            </a:r>
            <a:r>
              <a:rPr lang="en"/>
              <a:t> by</a:t>
            </a:r>
            <a:endParaRPr/>
          </a:p>
          <a:p>
            <a:pPr indent="0" lvl="0" marL="0" rtl="0" algn="ctr">
              <a:spcBef>
                <a:spcPts val="0"/>
              </a:spcBef>
              <a:spcAft>
                <a:spcPts val="0"/>
              </a:spcAft>
              <a:buNone/>
            </a:pPr>
            <a:r>
              <a:rPr b="1" lang="en" sz="1400"/>
              <a:t>lamelame</a:t>
            </a:r>
            <a:endParaRPr b="1" sz="1400"/>
          </a:p>
          <a:p>
            <a:pPr indent="0" lvl="0" marL="0" rtl="0" algn="ctr">
              <a:spcBef>
                <a:spcPts val="0"/>
              </a:spcBef>
              <a:spcAft>
                <a:spcPts val="0"/>
              </a:spcAft>
              <a:buNone/>
            </a:pPr>
            <a:r>
              <a:rPr b="1" lang="en" sz="1400"/>
              <a:t>University of Oxford</a:t>
            </a:r>
            <a:endParaRPr/>
          </a:p>
        </p:txBody>
      </p:sp>
      <p:sp>
        <p:nvSpPr>
          <p:cNvPr id="82" name="Google Shape;82;p15"/>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Overview</a:t>
            </a:r>
            <a:endParaRPr sz="1400"/>
          </a:p>
          <a:p>
            <a:pPr indent="-317500" lvl="0" marL="457200" rtl="0" algn="l">
              <a:spcBef>
                <a:spcPts val="800"/>
              </a:spcBef>
              <a:spcAft>
                <a:spcPts val="0"/>
              </a:spcAft>
              <a:buSzPts val="1400"/>
              <a:buChar char="●"/>
            </a:pPr>
            <a:r>
              <a:rPr lang="en" sz="1400"/>
              <a:t>Mountains are represented with contour lines.</a:t>
            </a:r>
            <a:endParaRPr sz="1400"/>
          </a:p>
          <a:p>
            <a:pPr indent="-317500" lvl="0" marL="457200" rtl="0" algn="l">
              <a:spcBef>
                <a:spcPts val="0"/>
              </a:spcBef>
              <a:spcAft>
                <a:spcPts val="0"/>
              </a:spcAft>
              <a:buSzPts val="1400"/>
              <a:buChar char="●"/>
            </a:pPr>
            <a:r>
              <a:rPr lang="en" sz="1400"/>
              <a:t>How high into the mountains do we need to go if we want to travel from point A to point B?</a:t>
            </a:r>
            <a:endParaRPr sz="1400"/>
          </a:p>
        </p:txBody>
      </p:sp>
      <p:pic>
        <p:nvPicPr>
          <p:cNvPr id="83" name="Google Shape;83;p15"/>
          <p:cNvPicPr preferRelativeResize="0"/>
          <p:nvPr/>
        </p:nvPicPr>
        <p:blipFill rotWithShape="1">
          <a:blip r:embed="rId3">
            <a:alphaModFix/>
          </a:blip>
          <a:srcRect b="0" l="11162" r="11155" t="0"/>
          <a:stretch/>
        </p:blipFill>
        <p:spPr>
          <a:xfrm>
            <a:off x="1265675" y="107425"/>
            <a:ext cx="2044852" cy="1754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idx="4294967295" type="body"/>
          </p:nvPr>
        </p:nvSpPr>
        <p:spPr>
          <a:xfrm>
            <a:off x="311700" y="1769575"/>
            <a:ext cx="2513400" cy="3022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Topology</a:t>
            </a:r>
            <a:endParaRPr sz="1400"/>
          </a:p>
          <a:p>
            <a:pPr indent="-317500" lvl="0" marL="457200" rtl="0" algn="l">
              <a:spcBef>
                <a:spcPts val="0"/>
              </a:spcBef>
              <a:spcAft>
                <a:spcPts val="0"/>
              </a:spcAft>
              <a:buSzPts val="1400"/>
              <a:buChar char="●"/>
            </a:pPr>
            <a:r>
              <a:rPr lang="en" sz="1400"/>
              <a:t>Geometry</a:t>
            </a:r>
            <a:endParaRPr sz="1400"/>
          </a:p>
        </p:txBody>
      </p:sp>
      <p:sp>
        <p:nvSpPr>
          <p:cNvPr id="89" name="Google Shape;89;p16"/>
          <p:cNvSpPr txBox="1"/>
          <p:nvPr>
            <p:ph idx="4294967295" type="title"/>
          </p:nvPr>
        </p:nvSpPr>
        <p:spPr>
          <a:xfrm>
            <a:off x="311700" y="391350"/>
            <a:ext cx="8520600" cy="62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Alpine Pass</a:t>
            </a:r>
            <a:endParaRPr>
              <a:solidFill>
                <a:schemeClr val="dk1"/>
              </a:solidFill>
            </a:endParaRPr>
          </a:p>
        </p:txBody>
      </p:sp>
      <p:sp>
        <p:nvSpPr>
          <p:cNvPr id="90" name="Google Shape;90;p16"/>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Techniques</a:t>
            </a:r>
            <a:endParaRPr b="1" sz="2100"/>
          </a:p>
        </p:txBody>
      </p:sp>
      <p:sp>
        <p:nvSpPr>
          <p:cNvPr id="91" name="Google Shape;91;p16"/>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Algorithm</a:t>
            </a:r>
            <a:endParaRPr b="1" sz="2100"/>
          </a:p>
        </p:txBody>
      </p:sp>
      <p:pic>
        <p:nvPicPr>
          <p:cNvPr id="92" name="Google Shape;92;p16"/>
          <p:cNvPicPr preferRelativeResize="0"/>
          <p:nvPr/>
        </p:nvPicPr>
        <p:blipFill>
          <a:blip r:embed="rId3">
            <a:alphaModFix/>
          </a:blip>
          <a:stretch>
            <a:fillRect/>
          </a:stretch>
        </p:blipFill>
        <p:spPr>
          <a:xfrm>
            <a:off x="3" y="2967597"/>
            <a:ext cx="3764097" cy="2175900"/>
          </a:xfrm>
          <a:prstGeom prst="rect">
            <a:avLst/>
          </a:prstGeom>
          <a:noFill/>
          <a:ln>
            <a:noFill/>
          </a:ln>
        </p:spPr>
      </p:pic>
      <p:sp>
        <p:nvSpPr>
          <p:cNvPr id="93" name="Google Shape;93;p16"/>
          <p:cNvSpPr txBox="1"/>
          <p:nvPr>
            <p:ph idx="4294967295" type="body"/>
          </p:nvPr>
        </p:nvSpPr>
        <p:spPr>
          <a:xfrm>
            <a:off x="2825077" y="1769575"/>
            <a:ext cx="5898300" cy="3022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Key </a:t>
            </a:r>
            <a:r>
              <a:rPr lang="en" sz="1400"/>
              <a:t>observation about contours</a:t>
            </a:r>
            <a:r>
              <a:rPr lang="en" sz="1400"/>
              <a:t>:</a:t>
            </a:r>
            <a:endParaRPr sz="1400"/>
          </a:p>
          <a:p>
            <a:pPr indent="-317500" lvl="1" marL="914400" rtl="0" algn="l">
              <a:spcBef>
                <a:spcPts val="0"/>
              </a:spcBef>
              <a:spcAft>
                <a:spcPts val="0"/>
              </a:spcAft>
              <a:buSzPts val="1400"/>
              <a:buChar char="○"/>
            </a:pPr>
            <a:r>
              <a:rPr lang="en"/>
              <a:t>If we are </a:t>
            </a:r>
            <a:r>
              <a:rPr b="1" lang="en"/>
              <a:t>inside</a:t>
            </a:r>
            <a:r>
              <a:rPr lang="en"/>
              <a:t> and our goal is </a:t>
            </a:r>
            <a:r>
              <a:rPr b="1" lang="en"/>
              <a:t>outside</a:t>
            </a:r>
            <a:r>
              <a:rPr lang="en"/>
              <a:t>, we need to cross.</a:t>
            </a:r>
            <a:endParaRPr/>
          </a:p>
          <a:p>
            <a:pPr indent="-317500" lvl="1" marL="914400" rtl="0" algn="l">
              <a:spcBef>
                <a:spcPts val="0"/>
              </a:spcBef>
              <a:spcAft>
                <a:spcPts val="0"/>
              </a:spcAft>
              <a:buSzPts val="1400"/>
              <a:buChar char="○"/>
            </a:pPr>
            <a:r>
              <a:rPr lang="en"/>
              <a:t>If we are </a:t>
            </a:r>
            <a:r>
              <a:rPr b="1" lang="en"/>
              <a:t>outside </a:t>
            </a:r>
            <a:r>
              <a:rPr lang="en"/>
              <a:t>and our goal is </a:t>
            </a:r>
            <a:r>
              <a:rPr b="1" lang="en"/>
              <a:t>inside</a:t>
            </a:r>
            <a:r>
              <a:rPr lang="en"/>
              <a:t>, we need to cross.</a:t>
            </a:r>
            <a:endParaRPr/>
          </a:p>
          <a:p>
            <a:pPr indent="-317500" lvl="1" marL="914400" rtl="0" algn="l">
              <a:spcBef>
                <a:spcPts val="0"/>
              </a:spcBef>
              <a:spcAft>
                <a:spcPts val="0"/>
              </a:spcAft>
              <a:buSzPts val="1400"/>
              <a:buChar char="○"/>
            </a:pPr>
            <a:r>
              <a:rPr lang="en"/>
              <a:t>Otherwise, we will never need to cross this contour.</a:t>
            </a:r>
            <a:endParaRPr/>
          </a:p>
          <a:p>
            <a:pPr indent="-317500" lvl="0" marL="457200" rtl="0" algn="l">
              <a:spcBef>
                <a:spcPts val="0"/>
              </a:spcBef>
              <a:spcAft>
                <a:spcPts val="0"/>
              </a:spcAft>
              <a:buSzPts val="1400"/>
              <a:buChar char="●"/>
            </a:pPr>
            <a:r>
              <a:rPr lang="en" sz="1400"/>
              <a:t>So:</a:t>
            </a:r>
            <a:endParaRPr sz="1400"/>
          </a:p>
          <a:p>
            <a:pPr indent="-317500" lvl="1" marL="914400" rtl="0" algn="l">
              <a:spcBef>
                <a:spcPts val="0"/>
              </a:spcBef>
              <a:spcAft>
                <a:spcPts val="0"/>
              </a:spcAft>
              <a:buSzPts val="1400"/>
              <a:buChar char="○"/>
            </a:pPr>
            <a:r>
              <a:rPr lang="en"/>
              <a:t>Find the lists of polygon contours containing the start</a:t>
            </a:r>
            <a:endParaRPr/>
          </a:p>
          <a:p>
            <a:pPr indent="-317500" lvl="1" marL="914400" rtl="0" algn="l">
              <a:spcBef>
                <a:spcPts val="0"/>
              </a:spcBef>
              <a:spcAft>
                <a:spcPts val="0"/>
              </a:spcAft>
              <a:buSzPts val="1400"/>
              <a:buChar char="○"/>
            </a:pPr>
            <a:r>
              <a:rPr lang="en"/>
              <a:t>Find the lists of polygon contours containing the end</a:t>
            </a:r>
            <a:endParaRPr/>
          </a:p>
          <a:p>
            <a:pPr indent="-317500" lvl="1" marL="914400" rtl="0" algn="l">
              <a:spcBef>
                <a:spcPts val="0"/>
              </a:spcBef>
              <a:spcAft>
                <a:spcPts val="0"/>
              </a:spcAft>
              <a:buSzPts val="1400"/>
              <a:buChar char="○"/>
            </a:pPr>
            <a:r>
              <a:rPr b="1" lang="en"/>
              <a:t>XOR</a:t>
            </a:r>
            <a:r>
              <a:rPr lang="en"/>
              <a:t> the lists. These are the contours we need to cross.</a:t>
            </a:r>
            <a:endParaRPr/>
          </a:p>
          <a:p>
            <a:pPr indent="-317500" lvl="2" marL="1371600" rtl="0" algn="l">
              <a:spcBef>
                <a:spcPts val="0"/>
              </a:spcBef>
              <a:spcAft>
                <a:spcPts val="0"/>
              </a:spcAft>
              <a:buSzPts val="1400"/>
              <a:buChar char="■"/>
            </a:pPr>
            <a:r>
              <a:rPr lang="en"/>
              <a:t>We also need to take our start and end points into account, so find the smallest </a:t>
            </a:r>
            <a:r>
              <a:rPr lang="en"/>
              <a:t>polygon enclosing each.</a:t>
            </a:r>
            <a:endParaRPr/>
          </a:p>
          <a:p>
            <a:pPr indent="0" lvl="0" marL="0" marR="0" rtl="0" algn="l">
              <a:lnSpc>
                <a:spcPct val="115000"/>
              </a:lnSpc>
              <a:spcBef>
                <a:spcPts val="1600"/>
              </a:spcBef>
              <a:spcAft>
                <a:spcPts val="1600"/>
              </a:spcAft>
              <a:buNone/>
            </a:pPr>
            <a:r>
              <a:t/>
            </a:r>
            <a:endParaRPr/>
          </a:p>
        </p:txBody>
      </p:sp>
      <p:cxnSp>
        <p:nvCxnSpPr>
          <p:cNvPr id="94" name="Google Shape;94;p16"/>
          <p:cNvCxnSpPr/>
          <p:nvPr/>
        </p:nvCxnSpPr>
        <p:spPr>
          <a:xfrm>
            <a:off x="801200" y="3313600"/>
            <a:ext cx="2581800" cy="1197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195775" y="1233175"/>
            <a:ext cx="49923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Boulder Wall</a:t>
            </a:r>
            <a:endParaRPr/>
          </a:p>
        </p:txBody>
      </p:sp>
      <p:sp>
        <p:nvSpPr>
          <p:cNvPr id="100" name="Google Shape;100;p17"/>
          <p:cNvSpPr txBox="1"/>
          <p:nvPr>
            <p:ph idx="1" type="subTitle"/>
          </p:nvPr>
        </p:nvSpPr>
        <p:spPr>
          <a:xfrm>
            <a:off x="265500" y="2779477"/>
            <a:ext cx="4045200" cy="15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1</a:t>
            </a:r>
            <a:r>
              <a:rPr b="1" lang="en"/>
              <a:t> </a:t>
            </a:r>
            <a:r>
              <a:rPr lang="en"/>
              <a:t>correct • solved at: </a:t>
            </a:r>
            <a:r>
              <a:rPr b="1" lang="en"/>
              <a:t>04:29</a:t>
            </a:r>
            <a:r>
              <a:rPr lang="en"/>
              <a:t> by</a:t>
            </a:r>
            <a:endParaRPr/>
          </a:p>
          <a:p>
            <a:pPr indent="0" lvl="0" marL="0" rtl="0" algn="ctr">
              <a:spcBef>
                <a:spcPts val="0"/>
              </a:spcBef>
              <a:spcAft>
                <a:spcPts val="0"/>
              </a:spcAft>
              <a:buNone/>
            </a:pPr>
            <a:r>
              <a:rPr b="1" lang="en" sz="1400"/>
              <a:t>we &lt;3 ronnie</a:t>
            </a:r>
            <a:endParaRPr b="1" sz="1400"/>
          </a:p>
          <a:p>
            <a:pPr indent="0" lvl="0" marL="0" rtl="0" algn="ctr">
              <a:spcBef>
                <a:spcPts val="0"/>
              </a:spcBef>
              <a:spcAft>
                <a:spcPts val="0"/>
              </a:spcAft>
              <a:buNone/>
            </a:pPr>
            <a:r>
              <a:rPr b="1" lang="en" sz="1400"/>
              <a:t>University of Oxford</a:t>
            </a:r>
            <a:endParaRPr b="1" sz="1400"/>
          </a:p>
          <a:p>
            <a:pPr indent="0" lvl="0" marL="0" rtl="0" algn="l">
              <a:spcBef>
                <a:spcPts val="0"/>
              </a:spcBef>
              <a:spcAft>
                <a:spcPts val="0"/>
              </a:spcAft>
              <a:buNone/>
            </a:pPr>
            <a:r>
              <a:t/>
            </a:r>
            <a:endParaRPr/>
          </a:p>
        </p:txBody>
      </p:sp>
      <p:sp>
        <p:nvSpPr>
          <p:cNvPr id="101" name="Google Shape;101;p17"/>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Overview</a:t>
            </a:r>
            <a:endParaRPr sz="1400"/>
          </a:p>
          <a:p>
            <a:pPr indent="-317500" lvl="0" marL="457200" rtl="0" algn="l">
              <a:spcBef>
                <a:spcPts val="800"/>
              </a:spcBef>
              <a:spcAft>
                <a:spcPts val="0"/>
              </a:spcAft>
              <a:buSzPts val="1400"/>
              <a:buChar char="●"/>
            </a:pPr>
            <a:r>
              <a:rPr lang="en" sz="1400"/>
              <a:t>Find a set of routes up and down a wall</a:t>
            </a:r>
            <a:endParaRPr sz="1400"/>
          </a:p>
          <a:p>
            <a:pPr indent="-317500" lvl="0" marL="457200" rtl="0" algn="l">
              <a:spcBef>
                <a:spcPts val="0"/>
              </a:spcBef>
              <a:spcAft>
                <a:spcPts val="0"/>
              </a:spcAft>
              <a:buSzPts val="1400"/>
              <a:buChar char="●"/>
            </a:pPr>
            <a:r>
              <a:rPr lang="en" sz="1400"/>
              <a:t>Multiple routes:</a:t>
            </a:r>
            <a:endParaRPr sz="1400"/>
          </a:p>
          <a:p>
            <a:pPr indent="-317500" lvl="1" marL="914400" rtl="0" algn="l">
              <a:spcBef>
                <a:spcPts val="0"/>
              </a:spcBef>
              <a:spcAft>
                <a:spcPts val="0"/>
              </a:spcAft>
              <a:buSzPts val="1400"/>
              <a:buChar char="○"/>
            </a:pPr>
            <a:r>
              <a:rPr lang="en"/>
              <a:t>Must not touch horizontally</a:t>
            </a:r>
            <a:endParaRPr/>
          </a:p>
          <a:p>
            <a:pPr indent="-317500" lvl="1" marL="914400" rtl="0" algn="l">
              <a:spcBef>
                <a:spcPts val="0"/>
              </a:spcBef>
              <a:spcAft>
                <a:spcPts val="0"/>
              </a:spcAft>
              <a:buSzPts val="1400"/>
              <a:buChar char="○"/>
            </a:pPr>
            <a:r>
              <a:rPr lang="en"/>
              <a:t>Must each consist of one colour</a:t>
            </a:r>
            <a:endParaRPr/>
          </a:p>
          <a:p>
            <a:pPr indent="-317500" lvl="0" marL="457200" rtl="0" algn="l">
              <a:spcBef>
                <a:spcPts val="0"/>
              </a:spcBef>
              <a:spcAft>
                <a:spcPts val="0"/>
              </a:spcAft>
              <a:buSzPts val="1400"/>
              <a:buChar char="●"/>
            </a:pPr>
            <a:r>
              <a:rPr lang="en" sz="1400"/>
              <a:t>Individual routes:</a:t>
            </a:r>
            <a:endParaRPr sz="1400"/>
          </a:p>
          <a:p>
            <a:pPr indent="-317500" lvl="1" marL="914400" rtl="0" algn="l">
              <a:spcBef>
                <a:spcPts val="0"/>
              </a:spcBef>
              <a:spcAft>
                <a:spcPts val="0"/>
              </a:spcAft>
              <a:buSzPts val="1400"/>
              <a:buChar char="○"/>
            </a:pPr>
            <a:r>
              <a:rPr lang="en"/>
              <a:t>Must start and end below h=100</a:t>
            </a:r>
            <a:endParaRPr/>
          </a:p>
          <a:p>
            <a:pPr indent="-317500" lvl="1" marL="914400" rtl="0" algn="l">
              <a:spcBef>
                <a:spcPts val="0"/>
              </a:spcBef>
              <a:spcAft>
                <a:spcPts val="0"/>
              </a:spcAft>
              <a:buSzPts val="1400"/>
              <a:buChar char="○"/>
            </a:pPr>
            <a:r>
              <a:rPr lang="en"/>
              <a:t>Must reach above h=H</a:t>
            </a:r>
            <a:endParaRPr/>
          </a:p>
          <a:p>
            <a:pPr indent="-317500" lvl="1" marL="914400" rtl="0" algn="l">
              <a:spcBef>
                <a:spcPts val="0"/>
              </a:spcBef>
              <a:spcAft>
                <a:spcPts val="0"/>
              </a:spcAft>
              <a:buSzPts val="1400"/>
              <a:buChar char="○"/>
            </a:pPr>
            <a:r>
              <a:rPr lang="en"/>
              <a:t>Must go strictly up + strictly down</a:t>
            </a:r>
            <a:endParaRPr/>
          </a:p>
          <a:p>
            <a:pPr indent="-317500" lvl="0" marL="457200" rtl="0" algn="l">
              <a:spcBef>
                <a:spcPts val="0"/>
              </a:spcBef>
              <a:spcAft>
                <a:spcPts val="0"/>
              </a:spcAft>
              <a:buSzPts val="1400"/>
              <a:buChar char="●"/>
            </a:pPr>
            <a:r>
              <a:rPr lang="en" sz="1400"/>
              <a:t>Individual holds:</a:t>
            </a:r>
            <a:endParaRPr sz="1400"/>
          </a:p>
          <a:p>
            <a:pPr indent="-317500" lvl="1" marL="914400" rtl="0" algn="l">
              <a:spcBef>
                <a:spcPts val="0"/>
              </a:spcBef>
              <a:spcAft>
                <a:spcPts val="0"/>
              </a:spcAft>
              <a:buSzPts val="1400"/>
              <a:buChar char="○"/>
            </a:pPr>
            <a:r>
              <a:rPr lang="en"/>
              <a:t>Must be at most 100cm apart</a:t>
            </a:r>
            <a:endParaRPr sz="1400"/>
          </a:p>
        </p:txBody>
      </p:sp>
      <p:pic>
        <p:nvPicPr>
          <p:cNvPr id="102" name="Google Shape;102;p17"/>
          <p:cNvPicPr preferRelativeResize="0"/>
          <p:nvPr/>
        </p:nvPicPr>
        <p:blipFill rotWithShape="1">
          <a:blip r:embed="rId3">
            <a:alphaModFix/>
          </a:blip>
          <a:srcRect b="10530" l="0" r="0" t="10530"/>
          <a:stretch/>
        </p:blipFill>
        <p:spPr>
          <a:xfrm>
            <a:off x="713113" y="225276"/>
            <a:ext cx="3174524" cy="17507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idx="4294967295" type="body"/>
          </p:nvPr>
        </p:nvSpPr>
        <p:spPr>
          <a:xfrm>
            <a:off x="311700" y="1769575"/>
            <a:ext cx="2513400" cy="3022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Dynamic programming</a:t>
            </a:r>
            <a:endParaRPr sz="1400"/>
          </a:p>
          <a:p>
            <a:pPr indent="-317500" lvl="0" marL="457200" rtl="0" algn="l">
              <a:spcBef>
                <a:spcPts val="0"/>
              </a:spcBef>
              <a:spcAft>
                <a:spcPts val="0"/>
              </a:spcAft>
              <a:buSzPts val="1400"/>
              <a:buChar char="●"/>
            </a:pPr>
            <a:r>
              <a:rPr lang="en" sz="1400"/>
              <a:t>Finger strength</a:t>
            </a:r>
            <a:endParaRPr sz="1400"/>
          </a:p>
        </p:txBody>
      </p:sp>
      <p:sp>
        <p:nvSpPr>
          <p:cNvPr id="108" name="Google Shape;108;p18"/>
          <p:cNvSpPr txBox="1"/>
          <p:nvPr>
            <p:ph idx="4294967295" type="title"/>
          </p:nvPr>
        </p:nvSpPr>
        <p:spPr>
          <a:xfrm>
            <a:off x="311700" y="391350"/>
            <a:ext cx="8520600" cy="62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Boulder Wall</a:t>
            </a:r>
            <a:endParaRPr>
              <a:solidFill>
                <a:schemeClr val="dk1"/>
              </a:solidFill>
            </a:endParaRPr>
          </a:p>
        </p:txBody>
      </p:sp>
      <p:sp>
        <p:nvSpPr>
          <p:cNvPr id="109" name="Google Shape;109;p18"/>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Techniques</a:t>
            </a:r>
            <a:endParaRPr b="1" sz="2100"/>
          </a:p>
        </p:txBody>
      </p:sp>
      <p:sp>
        <p:nvSpPr>
          <p:cNvPr id="110" name="Google Shape;110;p18"/>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Algorithm</a:t>
            </a:r>
            <a:endParaRPr b="1" sz="2100"/>
          </a:p>
        </p:txBody>
      </p:sp>
      <p:pic>
        <p:nvPicPr>
          <p:cNvPr id="111" name="Google Shape;111;p18"/>
          <p:cNvPicPr preferRelativeResize="0"/>
          <p:nvPr/>
        </p:nvPicPr>
        <p:blipFill>
          <a:blip r:embed="rId3">
            <a:alphaModFix/>
          </a:blip>
          <a:stretch>
            <a:fillRect/>
          </a:stretch>
        </p:blipFill>
        <p:spPr>
          <a:xfrm>
            <a:off x="0" y="2464000"/>
            <a:ext cx="1173074" cy="2679373"/>
          </a:xfrm>
          <a:prstGeom prst="rect">
            <a:avLst/>
          </a:prstGeom>
          <a:noFill/>
          <a:ln>
            <a:noFill/>
          </a:ln>
        </p:spPr>
      </p:pic>
      <p:sp>
        <p:nvSpPr>
          <p:cNvPr id="112" name="Google Shape;112;p18"/>
          <p:cNvSpPr txBox="1"/>
          <p:nvPr>
            <p:ph idx="4294967295" type="body"/>
          </p:nvPr>
        </p:nvSpPr>
        <p:spPr>
          <a:xfrm>
            <a:off x="2825075" y="1769575"/>
            <a:ext cx="6156300" cy="33738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sz="1400"/>
              <a:t>Separate colours are irrelevant; split them up right away and solve individually</a:t>
            </a:r>
            <a:endParaRPr sz="1400"/>
          </a:p>
          <a:p>
            <a:pPr indent="-317500" lvl="0" marL="457200" marR="0" rtl="0" algn="l">
              <a:lnSpc>
                <a:spcPct val="115000"/>
              </a:lnSpc>
              <a:spcBef>
                <a:spcPts val="0"/>
              </a:spcBef>
              <a:spcAft>
                <a:spcPts val="0"/>
              </a:spcAft>
              <a:buSzPts val="1400"/>
              <a:buChar char="●"/>
            </a:pPr>
            <a:r>
              <a:rPr lang="en" sz="1400"/>
              <a:t>Assume we can get the optimal solution for a range of holds in x1…x2.</a:t>
            </a:r>
            <a:endParaRPr sz="1400"/>
          </a:p>
          <a:p>
            <a:pPr indent="-304800" lvl="1" marL="914400" marR="0" rtl="0" algn="l">
              <a:lnSpc>
                <a:spcPct val="115000"/>
              </a:lnSpc>
              <a:spcBef>
                <a:spcPts val="0"/>
              </a:spcBef>
              <a:spcAft>
                <a:spcPts val="0"/>
              </a:spcAft>
              <a:buSzPts val="1200"/>
              <a:buChar char="○"/>
            </a:pPr>
            <a:r>
              <a:rPr lang="en" sz="1200"/>
              <a:t>Use dynamic programming over this:</a:t>
            </a:r>
            <a:endParaRPr sz="1200"/>
          </a:p>
          <a:p>
            <a:pPr indent="-292100" lvl="2" marL="1371600" marR="0" rtl="0" algn="l">
              <a:lnSpc>
                <a:spcPct val="115000"/>
              </a:lnSpc>
              <a:spcBef>
                <a:spcPts val="0"/>
              </a:spcBef>
              <a:spcAft>
                <a:spcPts val="0"/>
              </a:spcAft>
              <a:buSzPts val="1000"/>
              <a:buChar char="■"/>
            </a:pPr>
            <a:r>
              <a:rPr lang="en" sz="1000"/>
              <a:t>dp[T] = max(dp[u] + solve(u, T)] for all u &lt; T</a:t>
            </a:r>
            <a:endParaRPr sz="1000"/>
          </a:p>
          <a:p>
            <a:pPr indent="-317500" lvl="0" marL="457200" marR="0" rtl="0" algn="l">
              <a:lnSpc>
                <a:spcPct val="115000"/>
              </a:lnSpc>
              <a:spcBef>
                <a:spcPts val="0"/>
              </a:spcBef>
              <a:spcAft>
                <a:spcPts val="0"/>
              </a:spcAft>
              <a:buSzPts val="1400"/>
              <a:buChar char="●"/>
            </a:pPr>
            <a:r>
              <a:rPr lang="en" sz="1400"/>
              <a:t>How do we calculate solve(u, T)?</a:t>
            </a:r>
            <a:endParaRPr sz="1400"/>
          </a:p>
          <a:p>
            <a:pPr indent="-304800" lvl="1" marL="914400" marR="0" rtl="0" algn="l">
              <a:lnSpc>
                <a:spcPct val="115000"/>
              </a:lnSpc>
              <a:spcBef>
                <a:spcPts val="0"/>
              </a:spcBef>
              <a:spcAft>
                <a:spcPts val="0"/>
              </a:spcAft>
              <a:buSzPts val="1200"/>
              <a:buChar char="○"/>
            </a:pPr>
            <a:r>
              <a:rPr lang="en" sz="1200"/>
              <a:t>Imagine the ascent and descent are actually going up at the same time, and (assuming up1 &gt; up2):</a:t>
            </a:r>
            <a:endParaRPr sz="1200"/>
          </a:p>
          <a:p>
            <a:pPr indent="-292100" lvl="2" marL="1371600" marR="0" rtl="0" algn="l">
              <a:lnSpc>
                <a:spcPct val="115000"/>
              </a:lnSpc>
              <a:spcBef>
                <a:spcPts val="0"/>
              </a:spcBef>
              <a:spcAft>
                <a:spcPts val="0"/>
              </a:spcAft>
              <a:buSzPts val="1000"/>
              <a:buChar char="■"/>
            </a:pPr>
            <a:r>
              <a:rPr lang="en" sz="1000"/>
              <a:t>dp2[up1][up2] = interest[up1] + max(</a:t>
            </a:r>
            <a:br>
              <a:rPr lang="en" sz="1000"/>
            </a:br>
            <a:r>
              <a:rPr lang="en" sz="1000"/>
              <a:t>    max(dp2[up2][i] forall 0 &lt;= i &lt; up2),</a:t>
            </a:r>
            <a:br>
              <a:rPr lang="en" sz="1000"/>
            </a:br>
            <a:r>
              <a:rPr lang="en" sz="1000"/>
              <a:t>    max(dp2[i][up2] forall up2 &lt; i &lt; up1))</a:t>
            </a:r>
            <a:endParaRPr sz="1000"/>
          </a:p>
          <a:p>
            <a:pPr indent="-317500" lvl="0" marL="457200" marR="0" rtl="0" algn="l">
              <a:lnSpc>
                <a:spcPct val="115000"/>
              </a:lnSpc>
              <a:spcBef>
                <a:spcPts val="0"/>
              </a:spcBef>
              <a:spcAft>
                <a:spcPts val="0"/>
              </a:spcAft>
              <a:buSzPts val="1400"/>
              <a:buChar char="●"/>
            </a:pPr>
            <a:r>
              <a:rPr lang="en" sz="1400"/>
              <a:t>Pitfalls:</a:t>
            </a:r>
            <a:endParaRPr sz="1400"/>
          </a:p>
          <a:p>
            <a:pPr indent="-317500" lvl="1" marL="914400" marR="0" rtl="0" algn="l">
              <a:lnSpc>
                <a:spcPct val="115000"/>
              </a:lnSpc>
              <a:spcBef>
                <a:spcPts val="0"/>
              </a:spcBef>
              <a:spcAft>
                <a:spcPts val="0"/>
              </a:spcAft>
              <a:buSzPts val="1400"/>
              <a:buChar char="○"/>
            </a:pPr>
            <a:r>
              <a:rPr lang="en"/>
              <a:t>Only link two nodes if distance</a:t>
            </a:r>
            <a:r>
              <a:rPr baseline="30000" lang="en"/>
              <a:t>2</a:t>
            </a:r>
            <a:r>
              <a:rPr lang="en"/>
              <a:t> &lt;= 10000</a:t>
            </a:r>
            <a:endParaRPr/>
          </a:p>
          <a:p>
            <a:pPr indent="-317500" lvl="1" marL="914400" marR="0" rtl="0" algn="l">
              <a:lnSpc>
                <a:spcPct val="115000"/>
              </a:lnSpc>
              <a:spcBef>
                <a:spcPts val="0"/>
              </a:spcBef>
              <a:spcAft>
                <a:spcPts val="0"/>
              </a:spcAft>
              <a:buSzPts val="1400"/>
              <a:buChar char="○"/>
            </a:pPr>
            <a:r>
              <a:rPr lang="en"/>
              <a:t>Need to introduce a special 0 node for “not used yet”</a:t>
            </a:r>
            <a:endParaRPr/>
          </a:p>
          <a:p>
            <a:pPr indent="-317500" lvl="2" marL="1371600" marR="0" rtl="0" algn="l">
              <a:lnSpc>
                <a:spcPct val="115000"/>
              </a:lnSpc>
              <a:spcBef>
                <a:spcPts val="0"/>
              </a:spcBef>
              <a:spcAft>
                <a:spcPts val="0"/>
              </a:spcAft>
              <a:buSzPts val="1400"/>
              <a:buChar char="■"/>
            </a:pPr>
            <a:r>
              <a:rPr lang="en"/>
              <a:t>This node doesn’t care about distance, only height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195775" y="1233175"/>
            <a:ext cx="49923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Colour Mixing</a:t>
            </a:r>
            <a:endParaRPr/>
          </a:p>
        </p:txBody>
      </p:sp>
      <p:sp>
        <p:nvSpPr>
          <p:cNvPr id="118" name="Google Shape;118;p19"/>
          <p:cNvSpPr txBox="1"/>
          <p:nvPr>
            <p:ph idx="1" type="subTitle"/>
          </p:nvPr>
        </p:nvSpPr>
        <p:spPr>
          <a:xfrm>
            <a:off x="265500" y="2779477"/>
            <a:ext cx="4045200" cy="15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63</a:t>
            </a:r>
            <a:r>
              <a:rPr b="1" lang="en"/>
              <a:t> </a:t>
            </a:r>
            <a:r>
              <a:rPr lang="en"/>
              <a:t>correct • solved at: </a:t>
            </a:r>
            <a:r>
              <a:rPr b="1" lang="en"/>
              <a:t>00:00</a:t>
            </a:r>
            <a:r>
              <a:rPr lang="en"/>
              <a:t> by</a:t>
            </a:r>
            <a:endParaRPr/>
          </a:p>
          <a:p>
            <a:pPr indent="0" lvl="0" marL="0" rtl="0" algn="ctr">
              <a:spcBef>
                <a:spcPts val="0"/>
              </a:spcBef>
              <a:spcAft>
                <a:spcPts val="0"/>
              </a:spcAft>
              <a:buNone/>
            </a:pPr>
            <a:r>
              <a:rPr b="1" lang="en" sz="1400"/>
              <a:t>TrinOl</a:t>
            </a:r>
            <a:endParaRPr b="1" sz="1400"/>
          </a:p>
          <a:p>
            <a:pPr indent="0" lvl="0" marL="0" rtl="0" algn="ctr">
              <a:spcBef>
                <a:spcPts val="0"/>
              </a:spcBef>
              <a:spcAft>
                <a:spcPts val="0"/>
              </a:spcAft>
              <a:buNone/>
            </a:pPr>
            <a:r>
              <a:rPr b="1" lang="en" sz="1400"/>
              <a:t>University of Cambridge</a:t>
            </a:r>
            <a:endParaRPr/>
          </a:p>
        </p:txBody>
      </p:sp>
      <p:sp>
        <p:nvSpPr>
          <p:cNvPr id="119" name="Google Shape;119;p19"/>
          <p:cNvSpPr txBox="1"/>
          <p:nvPr>
            <p:ph idx="2" type="body"/>
          </p:nvPr>
        </p:nvSpPr>
        <p:spPr>
          <a:xfrm>
            <a:off x="4939500" y="724200"/>
            <a:ext cx="3837000" cy="36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Overview</a:t>
            </a:r>
            <a:endParaRPr sz="1400"/>
          </a:p>
          <a:p>
            <a:pPr indent="-317500" lvl="0" marL="457200" rtl="0" algn="l">
              <a:spcBef>
                <a:spcPts val="800"/>
              </a:spcBef>
              <a:spcAft>
                <a:spcPts val="0"/>
              </a:spcAft>
              <a:buSzPts val="1400"/>
              <a:buChar char="●"/>
            </a:pPr>
            <a:r>
              <a:rPr lang="en" sz="1400"/>
              <a:t>The expression R:G:B gives us a ratio of three numbers.</a:t>
            </a:r>
            <a:endParaRPr sz="1400"/>
          </a:p>
          <a:p>
            <a:pPr indent="-317500" lvl="0" marL="457200" rtl="0" algn="l">
              <a:spcBef>
                <a:spcPts val="0"/>
              </a:spcBef>
              <a:spcAft>
                <a:spcPts val="0"/>
              </a:spcAft>
              <a:buSzPts val="1400"/>
              <a:buChar char="●"/>
            </a:pPr>
            <a:r>
              <a:rPr lang="en" sz="1400"/>
              <a:t>We increase the values of R, G, and B one-by-one.</a:t>
            </a:r>
            <a:endParaRPr sz="1400"/>
          </a:p>
          <a:p>
            <a:pPr indent="-317500" lvl="0" marL="457200" rtl="0" algn="l">
              <a:spcBef>
                <a:spcPts val="0"/>
              </a:spcBef>
              <a:spcAft>
                <a:spcPts val="0"/>
              </a:spcAft>
              <a:buSzPts val="1400"/>
              <a:buChar char="●"/>
            </a:pPr>
            <a:r>
              <a:rPr lang="en" sz="1400"/>
              <a:t>How many unique ratios do we have along the way?</a:t>
            </a:r>
            <a:endParaRPr sz="1400"/>
          </a:p>
        </p:txBody>
      </p:sp>
      <p:pic>
        <p:nvPicPr>
          <p:cNvPr id="120" name="Google Shape;120;p19"/>
          <p:cNvPicPr preferRelativeResize="0"/>
          <p:nvPr/>
        </p:nvPicPr>
        <p:blipFill rotWithShape="1">
          <a:blip r:embed="rId3">
            <a:alphaModFix/>
          </a:blip>
          <a:srcRect b="7784" l="0" r="0" t="7784"/>
          <a:stretch/>
        </p:blipFill>
        <p:spPr>
          <a:xfrm>
            <a:off x="636013" y="148074"/>
            <a:ext cx="3328725" cy="1873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idx="4294967295" type="body"/>
          </p:nvPr>
        </p:nvSpPr>
        <p:spPr>
          <a:xfrm>
            <a:off x="311700" y="1769575"/>
            <a:ext cx="2513400" cy="3022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Fractions</a:t>
            </a:r>
            <a:endParaRPr sz="1400"/>
          </a:p>
          <a:p>
            <a:pPr indent="-317500" lvl="0" marL="457200" rtl="0" algn="l">
              <a:spcBef>
                <a:spcPts val="0"/>
              </a:spcBef>
              <a:spcAft>
                <a:spcPts val="0"/>
              </a:spcAft>
              <a:buSzPts val="1400"/>
              <a:buChar char="●"/>
            </a:pPr>
            <a:r>
              <a:rPr lang="en" sz="1400"/>
              <a:t>Greatest Divisors</a:t>
            </a:r>
            <a:endParaRPr sz="1400"/>
          </a:p>
        </p:txBody>
      </p:sp>
      <p:sp>
        <p:nvSpPr>
          <p:cNvPr id="126" name="Google Shape;126;p20"/>
          <p:cNvSpPr txBox="1"/>
          <p:nvPr>
            <p:ph idx="4294967295" type="title"/>
          </p:nvPr>
        </p:nvSpPr>
        <p:spPr>
          <a:xfrm>
            <a:off x="311700" y="391350"/>
            <a:ext cx="8520600" cy="62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Colour Mixing</a:t>
            </a:r>
            <a:endParaRPr>
              <a:solidFill>
                <a:schemeClr val="dk1"/>
              </a:solidFill>
            </a:endParaRPr>
          </a:p>
        </p:txBody>
      </p:sp>
      <p:sp>
        <p:nvSpPr>
          <p:cNvPr id="127" name="Google Shape;127;p20"/>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Techniques</a:t>
            </a:r>
            <a:endParaRPr b="1" sz="2100"/>
          </a:p>
        </p:txBody>
      </p:sp>
      <p:sp>
        <p:nvSpPr>
          <p:cNvPr id="128" name="Google Shape;128;p20"/>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Algorithm</a:t>
            </a:r>
            <a:endParaRPr b="1" sz="2100"/>
          </a:p>
        </p:txBody>
      </p:sp>
      <p:sp>
        <p:nvSpPr>
          <p:cNvPr id="129" name="Google Shape;129;p20"/>
          <p:cNvSpPr txBox="1"/>
          <p:nvPr>
            <p:ph idx="4294967295" type="body"/>
          </p:nvPr>
        </p:nvSpPr>
        <p:spPr>
          <a:xfrm>
            <a:off x="2825077" y="1769575"/>
            <a:ext cx="5898300" cy="30228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sz="1400"/>
              <a:t>Keep a variable for the frequency of each of the three colours, and a hashset of ratios of colours each time.</a:t>
            </a:r>
            <a:endParaRPr sz="1400"/>
          </a:p>
          <a:p>
            <a:pPr indent="-317500" lvl="0" marL="457200" marR="0" rtl="0" algn="l">
              <a:lnSpc>
                <a:spcPct val="115000"/>
              </a:lnSpc>
              <a:spcBef>
                <a:spcPts val="0"/>
              </a:spcBef>
              <a:spcAft>
                <a:spcPts val="0"/>
              </a:spcAft>
              <a:buSzPts val="1400"/>
              <a:buChar char="●"/>
            </a:pPr>
            <a:r>
              <a:rPr lang="en" sz="1400"/>
              <a:t>Before we put a new element in the ratio hashset, we must reduce it to a canonical form. For example 6:12:9 could equally become  2:3:4.</a:t>
            </a:r>
            <a:endParaRPr sz="1400"/>
          </a:p>
          <a:p>
            <a:pPr indent="-317500" lvl="1" marL="914400" marR="0" rtl="0" algn="l">
              <a:lnSpc>
                <a:spcPct val="115000"/>
              </a:lnSpc>
              <a:spcBef>
                <a:spcPts val="0"/>
              </a:spcBef>
              <a:spcAft>
                <a:spcPts val="0"/>
              </a:spcAft>
              <a:buSzPts val="1400"/>
              <a:buChar char="○"/>
            </a:pPr>
            <a:r>
              <a:rPr lang="en"/>
              <a:t>We’ll create these canonical forms by taking the Greatest Common Divisor (GCD) of all three numbers</a:t>
            </a:r>
            <a:endParaRPr/>
          </a:p>
          <a:p>
            <a:pPr indent="-317500" lvl="1" marL="914400" marR="0" rtl="0" algn="l">
              <a:lnSpc>
                <a:spcPct val="115000"/>
              </a:lnSpc>
              <a:spcBef>
                <a:spcPts val="0"/>
              </a:spcBef>
              <a:spcAft>
                <a:spcPts val="0"/>
              </a:spcAft>
              <a:buSzPts val="1400"/>
              <a:buChar char="○"/>
            </a:pPr>
            <a:r>
              <a:rPr lang="en"/>
              <a:t>Classic recursive algorithm (shouting optional):</a:t>
            </a:r>
            <a:endParaRPr/>
          </a:p>
          <a:p>
            <a:pPr indent="-317500" lvl="2" marL="1371600" marR="0" rtl="0" algn="l">
              <a:lnSpc>
                <a:spcPct val="115000"/>
              </a:lnSpc>
              <a:spcBef>
                <a:spcPts val="0"/>
              </a:spcBef>
              <a:spcAft>
                <a:spcPts val="0"/>
              </a:spcAft>
              <a:buSzPts val="1400"/>
              <a:buChar char="■"/>
            </a:pPr>
            <a:r>
              <a:rPr b="1" lang="en"/>
              <a:t>WHILE</a:t>
            </a:r>
            <a:r>
              <a:rPr lang="en"/>
              <a:t> b &gt; 0: (a, b) = (b, a </a:t>
            </a:r>
            <a:r>
              <a:rPr b="1" lang="en"/>
              <a:t>MOD </a:t>
            </a:r>
            <a:r>
              <a:rPr lang="en"/>
              <a:t>b)</a:t>
            </a:r>
            <a:endParaRPr/>
          </a:p>
          <a:p>
            <a:pPr indent="-317500" lvl="2" marL="1371600" marR="0" rtl="0" algn="l">
              <a:lnSpc>
                <a:spcPct val="115000"/>
              </a:lnSpc>
              <a:spcBef>
                <a:spcPts val="0"/>
              </a:spcBef>
              <a:spcAft>
                <a:spcPts val="0"/>
              </a:spcAft>
              <a:buSzPts val="1400"/>
              <a:buChar char="■"/>
            </a:pPr>
            <a:r>
              <a:rPr b="1" lang="en"/>
              <a:t>RETURN </a:t>
            </a:r>
            <a:r>
              <a:rPr lang="en"/>
              <a:t>b</a:t>
            </a:r>
            <a:endParaRPr/>
          </a:p>
          <a:p>
            <a:pPr indent="-317500" lvl="1" marL="914400" marR="0" rtl="0" algn="l">
              <a:lnSpc>
                <a:spcPct val="115000"/>
              </a:lnSpc>
              <a:spcBef>
                <a:spcPts val="0"/>
              </a:spcBef>
              <a:spcAft>
                <a:spcPts val="0"/>
              </a:spcAft>
              <a:buSzPts val="1400"/>
              <a:buChar char="○"/>
            </a:pPr>
            <a:r>
              <a:rPr lang="en"/>
              <a:t>In this case, brute force is also acceptable.</a:t>
            </a:r>
            <a:endParaRPr/>
          </a:p>
          <a:p>
            <a:pPr indent="-317500" lvl="0" marL="457200" marR="0" rtl="0" algn="l">
              <a:lnSpc>
                <a:spcPct val="115000"/>
              </a:lnSpc>
              <a:spcBef>
                <a:spcPts val="0"/>
              </a:spcBef>
              <a:spcAft>
                <a:spcPts val="0"/>
              </a:spcAft>
              <a:buSzPts val="1400"/>
              <a:buChar char="●"/>
            </a:pPr>
            <a:r>
              <a:rPr lang="en" sz="1400"/>
              <a:t>Print the size of the hashset at the end.</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195775" y="1233175"/>
            <a:ext cx="49923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Duck Crossing</a:t>
            </a:r>
            <a:endParaRPr/>
          </a:p>
        </p:txBody>
      </p:sp>
      <p:sp>
        <p:nvSpPr>
          <p:cNvPr id="135" name="Google Shape;135;p21"/>
          <p:cNvSpPr txBox="1"/>
          <p:nvPr>
            <p:ph idx="1" type="subTitle"/>
          </p:nvPr>
        </p:nvSpPr>
        <p:spPr>
          <a:xfrm>
            <a:off x="265500" y="2779477"/>
            <a:ext cx="4045200" cy="15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47</a:t>
            </a:r>
            <a:r>
              <a:rPr b="1" lang="en"/>
              <a:t> </a:t>
            </a:r>
            <a:r>
              <a:rPr lang="en"/>
              <a:t>correct • solved at: </a:t>
            </a:r>
            <a:r>
              <a:rPr b="1" lang="en"/>
              <a:t>00:33</a:t>
            </a:r>
            <a:r>
              <a:rPr lang="en"/>
              <a:t> by</a:t>
            </a:r>
            <a:endParaRPr/>
          </a:p>
          <a:p>
            <a:pPr indent="0" lvl="0" marL="0" rtl="0" algn="ctr">
              <a:spcBef>
                <a:spcPts val="0"/>
              </a:spcBef>
              <a:spcAft>
                <a:spcPts val="0"/>
              </a:spcAft>
              <a:buNone/>
            </a:pPr>
            <a:r>
              <a:rPr b="1" lang="en" sz="1400"/>
              <a:t>Placeholder Team Name</a:t>
            </a:r>
            <a:endParaRPr b="1" sz="1400"/>
          </a:p>
          <a:p>
            <a:pPr indent="0" lvl="0" marL="0" rtl="0" algn="ctr">
              <a:spcBef>
                <a:spcPts val="0"/>
              </a:spcBef>
              <a:spcAft>
                <a:spcPts val="0"/>
              </a:spcAft>
              <a:buNone/>
            </a:pPr>
            <a:r>
              <a:rPr b="1" lang="en" sz="1400"/>
              <a:t>University of Oxford</a:t>
            </a:r>
            <a:endParaRPr/>
          </a:p>
        </p:txBody>
      </p:sp>
      <p:sp>
        <p:nvSpPr>
          <p:cNvPr id="136" name="Google Shape;136;p21"/>
          <p:cNvSpPr txBox="1"/>
          <p:nvPr>
            <p:ph idx="2" type="body"/>
          </p:nvPr>
        </p:nvSpPr>
        <p:spPr>
          <a:xfrm>
            <a:off x="4939500" y="724200"/>
            <a:ext cx="3974400" cy="36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Overview</a:t>
            </a:r>
            <a:endParaRPr sz="1400"/>
          </a:p>
          <a:p>
            <a:pPr indent="-317500" lvl="0" marL="457200" rtl="0" algn="l">
              <a:spcBef>
                <a:spcPts val="800"/>
              </a:spcBef>
              <a:spcAft>
                <a:spcPts val="0"/>
              </a:spcAft>
              <a:buSzPts val="1400"/>
              <a:buChar char="●"/>
            </a:pPr>
            <a:r>
              <a:rPr lang="en" sz="1400"/>
              <a:t>People are lined up on one side</a:t>
            </a:r>
            <a:endParaRPr sz="1400"/>
          </a:p>
          <a:p>
            <a:pPr indent="-317500" lvl="0" marL="457200" rtl="0" algn="l">
              <a:spcBef>
                <a:spcPts val="0"/>
              </a:spcBef>
              <a:spcAft>
                <a:spcPts val="0"/>
              </a:spcAft>
              <a:buSzPts val="1400"/>
              <a:buChar char="●"/>
            </a:pPr>
            <a:r>
              <a:rPr lang="en" sz="1400"/>
              <a:t>Ducks are lined up on the other</a:t>
            </a:r>
            <a:endParaRPr sz="1400"/>
          </a:p>
          <a:p>
            <a:pPr indent="-317500" lvl="0" marL="457200" rtl="0" algn="l">
              <a:spcBef>
                <a:spcPts val="0"/>
              </a:spcBef>
              <a:spcAft>
                <a:spcPts val="0"/>
              </a:spcAft>
              <a:buSzPts val="1400"/>
              <a:buChar char="●"/>
            </a:pPr>
            <a:r>
              <a:rPr lang="en" sz="1400"/>
              <a:t>People match with ducks</a:t>
            </a:r>
            <a:endParaRPr sz="1400"/>
          </a:p>
          <a:p>
            <a:pPr indent="-317500" lvl="1" marL="914400" rtl="0" algn="l">
              <a:spcBef>
                <a:spcPts val="0"/>
              </a:spcBef>
              <a:spcAft>
                <a:spcPts val="0"/>
              </a:spcAft>
              <a:buSzPts val="1400"/>
              <a:buChar char="○"/>
            </a:pPr>
            <a:r>
              <a:rPr lang="en" sz="1400"/>
              <a:t>Each person needs to hook a</a:t>
            </a:r>
            <a:r>
              <a:rPr lang="en"/>
              <a:t> </a:t>
            </a:r>
            <a:r>
              <a:rPr lang="en" sz="1400"/>
              <a:t>duck</a:t>
            </a:r>
            <a:endParaRPr sz="1400"/>
          </a:p>
          <a:p>
            <a:pPr indent="-317500" lvl="1" marL="914400" rtl="0" algn="l">
              <a:spcBef>
                <a:spcPts val="0"/>
              </a:spcBef>
              <a:spcAft>
                <a:spcPts val="0"/>
              </a:spcAft>
              <a:buSzPts val="1400"/>
              <a:buChar char="○"/>
            </a:pPr>
            <a:r>
              <a:rPr lang="en" sz="1400"/>
              <a:t>Hooks are not allowed to cross</a:t>
            </a:r>
            <a:endParaRPr sz="1400"/>
          </a:p>
          <a:p>
            <a:pPr indent="-317500" lvl="0" marL="457200" rtl="0" algn="l">
              <a:spcBef>
                <a:spcPts val="0"/>
              </a:spcBef>
              <a:spcAft>
                <a:spcPts val="0"/>
              </a:spcAft>
              <a:buSzPts val="1400"/>
              <a:buChar char="●"/>
            </a:pPr>
            <a:r>
              <a:rPr lang="en" sz="1400"/>
              <a:t>How many phases of duck-hooking will we need to hook all the ducks without crossing hooks?</a:t>
            </a:r>
            <a:endParaRPr sz="1400"/>
          </a:p>
        </p:txBody>
      </p:sp>
      <p:pic>
        <p:nvPicPr>
          <p:cNvPr id="137" name="Google Shape;137;p21"/>
          <p:cNvPicPr preferRelativeResize="0"/>
          <p:nvPr/>
        </p:nvPicPr>
        <p:blipFill rotWithShape="1">
          <a:blip r:embed="rId3">
            <a:alphaModFix/>
          </a:blip>
          <a:srcRect b="1286" l="0" r="0" t="1286"/>
          <a:stretch/>
        </p:blipFill>
        <p:spPr>
          <a:xfrm>
            <a:off x="873200" y="132525"/>
            <a:ext cx="2854352" cy="19029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